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1"/>
  </p:sldMasterIdLst>
  <p:notesMasterIdLst>
    <p:notesMasterId r:id="rId3"/>
  </p:notesMasterIdLst>
  <p:sldIdLst>
    <p:sldId id="256" r:id="rId2"/>
  </p:sldIdLst>
  <p:sldSz cx="40233600" cy="38404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4A7DED"/>
    <a:srgbClr val="14FF89"/>
    <a:srgbClr val="FF8928"/>
    <a:srgbClr val="FFB1A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69E631-AE24-1E49-BE03-AA736DCDBDFE}" v="1663" dt="2022-10-25T16:07:33.9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98"/>
    <p:restoredTop sz="94613"/>
  </p:normalViewPr>
  <p:slideViewPr>
    <p:cSldViewPr snapToGrid="0">
      <p:cViewPr>
        <p:scale>
          <a:sx n="30" d="100"/>
          <a:sy n="30" d="100"/>
        </p:scale>
        <p:origin x="960"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3.jpeg>
</file>

<file path=ppt/media/image4.jpg>
</file>

<file path=ppt/media/image5.jpeg>
</file>

<file path=ppt/media/image6.gif>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AF4A08-A03B-614C-97D4-A5570669375A}" type="datetimeFigureOut">
              <a:rPr lang="en-US" smtClean="0"/>
              <a:t>11/2/22</a:t>
            </a:fld>
            <a:endParaRPr lang="en-US"/>
          </a:p>
        </p:txBody>
      </p:sp>
      <p:sp>
        <p:nvSpPr>
          <p:cNvPr id="4" name="Slide Image Placeholder 3"/>
          <p:cNvSpPr>
            <a:spLocks noGrp="1" noRot="1" noChangeAspect="1"/>
          </p:cNvSpPr>
          <p:nvPr>
            <p:ph type="sldImg" idx="2"/>
          </p:nvPr>
        </p:nvSpPr>
        <p:spPr>
          <a:xfrm>
            <a:off x="1812925" y="1143000"/>
            <a:ext cx="3232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7E9719-72A1-034B-BD1F-80F69AF83484}" type="slidenum">
              <a:rPr lang="en-US" smtClean="0"/>
              <a:t>‹#›</a:t>
            </a:fld>
            <a:endParaRPr lang="en-US"/>
          </a:p>
        </p:txBody>
      </p:sp>
    </p:spTree>
    <p:extLst>
      <p:ext uri="{BB962C8B-B14F-4D97-AF65-F5344CB8AC3E}">
        <p14:creationId xmlns:p14="http://schemas.microsoft.com/office/powerpoint/2010/main" val="434797040"/>
      </p:ext>
    </p:extLst>
  </p:cSld>
  <p:clrMap bg1="lt1" tx1="dk1" bg2="lt2" tx2="dk2" accent1="accent1" accent2="accent2" accent3="accent3" accent4="accent4" accent5="accent5" accent6="accent6" hlink="hlink" folHlink="folHlink"/>
  <p:notesStyle>
    <a:lvl1pPr marL="0" algn="l" defTabSz="1008126" rtl="0" eaLnBrk="1" latinLnBrk="0" hangingPunct="1">
      <a:defRPr sz="1323" kern="1200">
        <a:solidFill>
          <a:schemeClr val="tx1"/>
        </a:solidFill>
        <a:latin typeface="+mn-lt"/>
        <a:ea typeface="+mn-ea"/>
        <a:cs typeface="+mn-cs"/>
      </a:defRPr>
    </a:lvl1pPr>
    <a:lvl2pPr marL="504063" algn="l" defTabSz="1008126" rtl="0" eaLnBrk="1" latinLnBrk="0" hangingPunct="1">
      <a:defRPr sz="1323" kern="1200">
        <a:solidFill>
          <a:schemeClr val="tx1"/>
        </a:solidFill>
        <a:latin typeface="+mn-lt"/>
        <a:ea typeface="+mn-ea"/>
        <a:cs typeface="+mn-cs"/>
      </a:defRPr>
    </a:lvl2pPr>
    <a:lvl3pPr marL="1008126" algn="l" defTabSz="1008126" rtl="0" eaLnBrk="1" latinLnBrk="0" hangingPunct="1">
      <a:defRPr sz="1323" kern="1200">
        <a:solidFill>
          <a:schemeClr val="tx1"/>
        </a:solidFill>
        <a:latin typeface="+mn-lt"/>
        <a:ea typeface="+mn-ea"/>
        <a:cs typeface="+mn-cs"/>
      </a:defRPr>
    </a:lvl3pPr>
    <a:lvl4pPr marL="1512189" algn="l" defTabSz="1008126" rtl="0" eaLnBrk="1" latinLnBrk="0" hangingPunct="1">
      <a:defRPr sz="1323" kern="1200">
        <a:solidFill>
          <a:schemeClr val="tx1"/>
        </a:solidFill>
        <a:latin typeface="+mn-lt"/>
        <a:ea typeface="+mn-ea"/>
        <a:cs typeface="+mn-cs"/>
      </a:defRPr>
    </a:lvl4pPr>
    <a:lvl5pPr marL="2016252" algn="l" defTabSz="1008126" rtl="0" eaLnBrk="1" latinLnBrk="0" hangingPunct="1">
      <a:defRPr sz="1323" kern="1200">
        <a:solidFill>
          <a:schemeClr val="tx1"/>
        </a:solidFill>
        <a:latin typeface="+mn-lt"/>
        <a:ea typeface="+mn-ea"/>
        <a:cs typeface="+mn-cs"/>
      </a:defRPr>
    </a:lvl5pPr>
    <a:lvl6pPr marL="2520315" algn="l" defTabSz="1008126" rtl="0" eaLnBrk="1" latinLnBrk="0" hangingPunct="1">
      <a:defRPr sz="1323" kern="1200">
        <a:solidFill>
          <a:schemeClr val="tx1"/>
        </a:solidFill>
        <a:latin typeface="+mn-lt"/>
        <a:ea typeface="+mn-ea"/>
        <a:cs typeface="+mn-cs"/>
      </a:defRPr>
    </a:lvl6pPr>
    <a:lvl7pPr marL="3024378" algn="l" defTabSz="1008126" rtl="0" eaLnBrk="1" latinLnBrk="0" hangingPunct="1">
      <a:defRPr sz="1323" kern="1200">
        <a:solidFill>
          <a:schemeClr val="tx1"/>
        </a:solidFill>
        <a:latin typeface="+mn-lt"/>
        <a:ea typeface="+mn-ea"/>
        <a:cs typeface="+mn-cs"/>
      </a:defRPr>
    </a:lvl7pPr>
    <a:lvl8pPr marL="3528441" algn="l" defTabSz="1008126" rtl="0" eaLnBrk="1" latinLnBrk="0" hangingPunct="1">
      <a:defRPr sz="1323" kern="1200">
        <a:solidFill>
          <a:schemeClr val="tx1"/>
        </a:solidFill>
        <a:latin typeface="+mn-lt"/>
        <a:ea typeface="+mn-ea"/>
        <a:cs typeface="+mn-cs"/>
      </a:defRPr>
    </a:lvl8pPr>
    <a:lvl9pPr marL="4032504" algn="l" defTabSz="1008126" rtl="0" eaLnBrk="1" latinLnBrk="0" hangingPunct="1">
      <a:defRPr sz="132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12925" y="1143000"/>
            <a:ext cx="323215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67E9719-72A1-034B-BD1F-80F69AF83484}" type="slidenum">
              <a:rPr lang="en-US" smtClean="0"/>
              <a:t>1</a:t>
            </a:fld>
            <a:endParaRPr lang="en-US"/>
          </a:p>
        </p:txBody>
      </p:sp>
    </p:spTree>
    <p:extLst>
      <p:ext uri="{BB962C8B-B14F-4D97-AF65-F5344CB8AC3E}">
        <p14:creationId xmlns:p14="http://schemas.microsoft.com/office/powerpoint/2010/main" val="1195178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520" y="6285233"/>
            <a:ext cx="34198560" cy="13370560"/>
          </a:xfrm>
        </p:spPr>
        <p:txBody>
          <a:bodyPr anchor="b"/>
          <a:lstStyle>
            <a:lvl1pPr algn="ctr">
              <a:defRPr sz="26400"/>
            </a:lvl1pPr>
          </a:lstStyle>
          <a:p>
            <a:r>
              <a:rPr lang="en-US"/>
              <a:t>Click to edit Master title style</a:t>
            </a:r>
            <a:endParaRPr lang="en-US" dirty="0"/>
          </a:p>
        </p:txBody>
      </p:sp>
      <p:sp>
        <p:nvSpPr>
          <p:cNvPr id="3" name="Subtitle 2"/>
          <p:cNvSpPr>
            <a:spLocks noGrp="1"/>
          </p:cNvSpPr>
          <p:nvPr>
            <p:ph type="subTitle" idx="1"/>
          </p:nvPr>
        </p:nvSpPr>
        <p:spPr>
          <a:xfrm>
            <a:off x="5029200" y="20171413"/>
            <a:ext cx="30175200" cy="9272267"/>
          </a:xfrm>
        </p:spPr>
        <p:txBody>
          <a:bodyPr/>
          <a:lstStyle>
            <a:lvl1pPr marL="0" indent="0" algn="ctr">
              <a:buNone/>
              <a:defRPr sz="10560"/>
            </a:lvl1pPr>
            <a:lvl2pPr marL="2011680" indent="0" algn="ctr">
              <a:buNone/>
              <a:defRPr sz="8800"/>
            </a:lvl2pPr>
            <a:lvl3pPr marL="4023360" indent="0" algn="ctr">
              <a:buNone/>
              <a:defRPr sz="7920"/>
            </a:lvl3pPr>
            <a:lvl4pPr marL="6035040" indent="0" algn="ctr">
              <a:buNone/>
              <a:defRPr sz="7040"/>
            </a:lvl4pPr>
            <a:lvl5pPr marL="8046720" indent="0" algn="ctr">
              <a:buNone/>
              <a:defRPr sz="7040"/>
            </a:lvl5pPr>
            <a:lvl6pPr marL="10058400" indent="0" algn="ctr">
              <a:buNone/>
              <a:defRPr sz="7040"/>
            </a:lvl6pPr>
            <a:lvl7pPr marL="12070080" indent="0" algn="ctr">
              <a:buNone/>
              <a:defRPr sz="7040"/>
            </a:lvl7pPr>
            <a:lvl8pPr marL="14081760" indent="0" algn="ctr">
              <a:buNone/>
              <a:defRPr sz="7040"/>
            </a:lvl8pPr>
            <a:lvl9pPr marL="16093440" indent="0" algn="ctr">
              <a:buNone/>
              <a:defRPr sz="70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E6CDF1-C147-A54B-9656-B7EE40668259}" type="datetimeFigureOut">
              <a:rPr lang="en-US" smtClean="0"/>
              <a:t>11/2/22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4143941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E6CDF1-C147-A54B-9656-B7EE40668259}" type="datetimeFigureOut">
              <a:rPr lang="en-US" smtClean="0"/>
              <a:t>11/2/22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707204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792172" y="2044700"/>
            <a:ext cx="8675370" cy="3254629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766062" y="2044700"/>
            <a:ext cx="25523190" cy="325462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E6CDF1-C147-A54B-9656-B7EE40668259}" type="datetimeFigureOut">
              <a:rPr lang="en-US" smtClean="0"/>
              <a:t>11/2/22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878337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E6CDF1-C147-A54B-9656-B7EE40668259}" type="datetimeFigureOut">
              <a:rPr lang="en-US" smtClean="0"/>
              <a:t>11/2/22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3047691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45107" y="9574541"/>
            <a:ext cx="34701480" cy="15975327"/>
          </a:xfrm>
        </p:spPr>
        <p:txBody>
          <a:bodyPr anchor="b"/>
          <a:lstStyle>
            <a:lvl1pPr>
              <a:defRPr sz="26400"/>
            </a:lvl1pPr>
          </a:lstStyle>
          <a:p>
            <a:r>
              <a:rPr lang="en-US"/>
              <a:t>Click to edit Master title style</a:t>
            </a:r>
            <a:endParaRPr lang="en-US" dirty="0"/>
          </a:p>
        </p:txBody>
      </p:sp>
      <p:sp>
        <p:nvSpPr>
          <p:cNvPr id="3" name="Text Placeholder 2"/>
          <p:cNvSpPr>
            <a:spLocks noGrp="1"/>
          </p:cNvSpPr>
          <p:nvPr>
            <p:ph type="body" idx="1"/>
          </p:nvPr>
        </p:nvSpPr>
        <p:spPr>
          <a:xfrm>
            <a:off x="2745107" y="25701001"/>
            <a:ext cx="34701480" cy="8401047"/>
          </a:xfrm>
        </p:spPr>
        <p:txBody>
          <a:bodyPr/>
          <a:lstStyle>
            <a:lvl1pPr marL="0" indent="0">
              <a:buNone/>
              <a:defRPr sz="10560">
                <a:solidFill>
                  <a:schemeClr val="tx1"/>
                </a:solidFill>
              </a:defRPr>
            </a:lvl1pPr>
            <a:lvl2pPr marL="2011680" indent="0">
              <a:buNone/>
              <a:defRPr sz="8800">
                <a:solidFill>
                  <a:schemeClr val="tx1">
                    <a:tint val="75000"/>
                  </a:schemeClr>
                </a:solidFill>
              </a:defRPr>
            </a:lvl2pPr>
            <a:lvl3pPr marL="4023360" indent="0">
              <a:buNone/>
              <a:defRPr sz="7920">
                <a:solidFill>
                  <a:schemeClr val="tx1">
                    <a:tint val="75000"/>
                  </a:schemeClr>
                </a:solidFill>
              </a:defRPr>
            </a:lvl3pPr>
            <a:lvl4pPr marL="6035040" indent="0">
              <a:buNone/>
              <a:defRPr sz="7040">
                <a:solidFill>
                  <a:schemeClr val="tx1">
                    <a:tint val="75000"/>
                  </a:schemeClr>
                </a:solidFill>
              </a:defRPr>
            </a:lvl4pPr>
            <a:lvl5pPr marL="8046720" indent="0">
              <a:buNone/>
              <a:defRPr sz="7040">
                <a:solidFill>
                  <a:schemeClr val="tx1">
                    <a:tint val="75000"/>
                  </a:schemeClr>
                </a:solidFill>
              </a:defRPr>
            </a:lvl5pPr>
            <a:lvl6pPr marL="10058400" indent="0">
              <a:buNone/>
              <a:defRPr sz="7040">
                <a:solidFill>
                  <a:schemeClr val="tx1">
                    <a:tint val="75000"/>
                  </a:schemeClr>
                </a:solidFill>
              </a:defRPr>
            </a:lvl6pPr>
            <a:lvl7pPr marL="12070080" indent="0">
              <a:buNone/>
              <a:defRPr sz="7040">
                <a:solidFill>
                  <a:schemeClr val="tx1">
                    <a:tint val="75000"/>
                  </a:schemeClr>
                </a:solidFill>
              </a:defRPr>
            </a:lvl7pPr>
            <a:lvl8pPr marL="14081760" indent="0">
              <a:buNone/>
              <a:defRPr sz="7040">
                <a:solidFill>
                  <a:schemeClr val="tx1">
                    <a:tint val="75000"/>
                  </a:schemeClr>
                </a:solidFill>
              </a:defRPr>
            </a:lvl8pPr>
            <a:lvl9pPr marL="16093440" indent="0">
              <a:buNone/>
              <a:defRPr sz="70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E6CDF1-C147-A54B-9656-B7EE40668259}" type="datetimeFigureOut">
              <a:rPr lang="en-US" smtClean="0"/>
              <a:t>11/2/22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3965529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766060" y="10223500"/>
            <a:ext cx="1709928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0368260" y="10223500"/>
            <a:ext cx="17099280" cy="243674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E6CDF1-C147-A54B-9656-B7EE40668259}" type="datetimeFigureOut">
              <a:rPr lang="en-US" smtClean="0"/>
              <a:t>11/2/22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321246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771300" y="2044708"/>
            <a:ext cx="34701480" cy="742315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771305" y="9414513"/>
            <a:ext cx="17020696" cy="461390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4" name="Content Placeholder 3"/>
          <p:cNvSpPr>
            <a:spLocks noGrp="1"/>
          </p:cNvSpPr>
          <p:nvPr>
            <p:ph sz="half" idx="2"/>
          </p:nvPr>
        </p:nvSpPr>
        <p:spPr>
          <a:xfrm>
            <a:off x="2771305" y="14028420"/>
            <a:ext cx="17020696"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0368262" y="9414513"/>
            <a:ext cx="17104520" cy="4613907"/>
          </a:xfrm>
        </p:spPr>
        <p:txBody>
          <a:bodyPr anchor="b"/>
          <a:lstStyle>
            <a:lvl1pPr marL="0" indent="0">
              <a:buNone/>
              <a:defRPr sz="10560" b="1"/>
            </a:lvl1pPr>
            <a:lvl2pPr marL="2011680" indent="0">
              <a:buNone/>
              <a:defRPr sz="8800" b="1"/>
            </a:lvl2pPr>
            <a:lvl3pPr marL="4023360" indent="0">
              <a:buNone/>
              <a:defRPr sz="7920" b="1"/>
            </a:lvl3pPr>
            <a:lvl4pPr marL="6035040" indent="0">
              <a:buNone/>
              <a:defRPr sz="7040" b="1"/>
            </a:lvl4pPr>
            <a:lvl5pPr marL="8046720" indent="0">
              <a:buNone/>
              <a:defRPr sz="7040" b="1"/>
            </a:lvl5pPr>
            <a:lvl6pPr marL="10058400" indent="0">
              <a:buNone/>
              <a:defRPr sz="7040" b="1"/>
            </a:lvl6pPr>
            <a:lvl7pPr marL="12070080" indent="0">
              <a:buNone/>
              <a:defRPr sz="7040" b="1"/>
            </a:lvl7pPr>
            <a:lvl8pPr marL="14081760" indent="0">
              <a:buNone/>
              <a:defRPr sz="7040" b="1"/>
            </a:lvl8pPr>
            <a:lvl9pPr marL="16093440" indent="0">
              <a:buNone/>
              <a:defRPr sz="7040" b="1"/>
            </a:lvl9pPr>
          </a:lstStyle>
          <a:p>
            <a:pPr lvl="0"/>
            <a:r>
              <a:rPr lang="en-US"/>
              <a:t>Click to edit Master text styles</a:t>
            </a:r>
          </a:p>
        </p:txBody>
      </p:sp>
      <p:sp>
        <p:nvSpPr>
          <p:cNvPr id="6" name="Content Placeholder 5"/>
          <p:cNvSpPr>
            <a:spLocks noGrp="1"/>
          </p:cNvSpPr>
          <p:nvPr>
            <p:ph sz="quarter" idx="4"/>
          </p:nvPr>
        </p:nvSpPr>
        <p:spPr>
          <a:xfrm>
            <a:off x="20368262" y="14028420"/>
            <a:ext cx="17104520" cy="206336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E6CDF1-C147-A54B-9656-B7EE40668259}" type="datetimeFigureOut">
              <a:rPr lang="en-US" smtClean="0"/>
              <a:t>11/2/22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6735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E6CDF1-C147-A54B-9656-B7EE40668259}" type="datetimeFigureOut">
              <a:rPr lang="en-US" smtClean="0"/>
              <a:t>11/2/22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838166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E6CDF1-C147-A54B-9656-B7EE40668259}" type="datetimeFigureOut">
              <a:rPr lang="en-US" smtClean="0"/>
              <a:t>11/2/22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740377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560320"/>
            <a:ext cx="12976383" cy="8961120"/>
          </a:xfrm>
        </p:spPr>
        <p:txBody>
          <a:bodyPr anchor="b"/>
          <a:lstStyle>
            <a:lvl1pPr>
              <a:defRPr sz="14080"/>
            </a:lvl1pPr>
          </a:lstStyle>
          <a:p>
            <a:r>
              <a:rPr lang="en-US"/>
              <a:t>Click to edit Master title style</a:t>
            </a:r>
            <a:endParaRPr lang="en-US" dirty="0"/>
          </a:p>
        </p:txBody>
      </p:sp>
      <p:sp>
        <p:nvSpPr>
          <p:cNvPr id="3" name="Content Placeholder 2"/>
          <p:cNvSpPr>
            <a:spLocks noGrp="1"/>
          </p:cNvSpPr>
          <p:nvPr>
            <p:ph idx="1"/>
          </p:nvPr>
        </p:nvSpPr>
        <p:spPr>
          <a:xfrm>
            <a:off x="17104520" y="5529588"/>
            <a:ext cx="20368260" cy="27292300"/>
          </a:xfrm>
        </p:spPr>
        <p:txBody>
          <a:bodyPr/>
          <a:lstStyle>
            <a:lvl1pPr>
              <a:defRPr sz="14080"/>
            </a:lvl1pPr>
            <a:lvl2pPr>
              <a:defRPr sz="12320"/>
            </a:lvl2pPr>
            <a:lvl3pPr>
              <a:defRPr sz="10560"/>
            </a:lvl3pPr>
            <a:lvl4pPr>
              <a:defRPr sz="8800"/>
            </a:lvl4pPr>
            <a:lvl5pPr>
              <a:defRPr sz="8800"/>
            </a:lvl5pPr>
            <a:lvl6pPr>
              <a:defRPr sz="8800"/>
            </a:lvl6pPr>
            <a:lvl7pPr>
              <a:defRPr sz="8800"/>
            </a:lvl7pPr>
            <a:lvl8pPr>
              <a:defRPr sz="8800"/>
            </a:lvl8pPr>
            <a:lvl9pPr>
              <a:defRPr sz="8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771301" y="11521440"/>
            <a:ext cx="12976383" cy="21344893"/>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4CE6CDF1-C147-A54B-9656-B7EE40668259}" type="datetimeFigureOut">
              <a:rPr lang="en-US" smtClean="0"/>
              <a:t>11/2/22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541728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771301" y="2560320"/>
            <a:ext cx="12976383" cy="8961120"/>
          </a:xfrm>
        </p:spPr>
        <p:txBody>
          <a:bodyPr anchor="b"/>
          <a:lstStyle>
            <a:lvl1pPr>
              <a:defRPr sz="140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104520" y="5529588"/>
            <a:ext cx="20368260" cy="27292300"/>
          </a:xfrm>
        </p:spPr>
        <p:txBody>
          <a:bodyPr anchor="t"/>
          <a:lstStyle>
            <a:lvl1pPr marL="0" indent="0">
              <a:buNone/>
              <a:defRPr sz="14080"/>
            </a:lvl1pPr>
            <a:lvl2pPr marL="2011680" indent="0">
              <a:buNone/>
              <a:defRPr sz="12320"/>
            </a:lvl2pPr>
            <a:lvl3pPr marL="4023360" indent="0">
              <a:buNone/>
              <a:defRPr sz="10560"/>
            </a:lvl3pPr>
            <a:lvl4pPr marL="6035040" indent="0">
              <a:buNone/>
              <a:defRPr sz="8800"/>
            </a:lvl4pPr>
            <a:lvl5pPr marL="8046720" indent="0">
              <a:buNone/>
              <a:defRPr sz="8800"/>
            </a:lvl5pPr>
            <a:lvl6pPr marL="10058400" indent="0">
              <a:buNone/>
              <a:defRPr sz="8800"/>
            </a:lvl6pPr>
            <a:lvl7pPr marL="12070080" indent="0">
              <a:buNone/>
              <a:defRPr sz="8800"/>
            </a:lvl7pPr>
            <a:lvl8pPr marL="14081760" indent="0">
              <a:buNone/>
              <a:defRPr sz="8800"/>
            </a:lvl8pPr>
            <a:lvl9pPr marL="16093440" indent="0">
              <a:buNone/>
              <a:defRPr sz="8800"/>
            </a:lvl9pPr>
          </a:lstStyle>
          <a:p>
            <a:r>
              <a:rPr lang="en-US"/>
              <a:t>Click icon to add picture</a:t>
            </a:r>
            <a:endParaRPr lang="en-US" dirty="0"/>
          </a:p>
        </p:txBody>
      </p:sp>
      <p:sp>
        <p:nvSpPr>
          <p:cNvPr id="4" name="Text Placeholder 3"/>
          <p:cNvSpPr>
            <a:spLocks noGrp="1"/>
          </p:cNvSpPr>
          <p:nvPr>
            <p:ph type="body" sz="half" idx="2"/>
          </p:nvPr>
        </p:nvSpPr>
        <p:spPr>
          <a:xfrm>
            <a:off x="2771301" y="11521440"/>
            <a:ext cx="12976383" cy="21344893"/>
          </a:xfrm>
        </p:spPr>
        <p:txBody>
          <a:bodyPr/>
          <a:lstStyle>
            <a:lvl1pPr marL="0" indent="0">
              <a:buNone/>
              <a:defRPr sz="7040"/>
            </a:lvl1pPr>
            <a:lvl2pPr marL="2011680" indent="0">
              <a:buNone/>
              <a:defRPr sz="6160"/>
            </a:lvl2pPr>
            <a:lvl3pPr marL="4023360" indent="0">
              <a:buNone/>
              <a:defRPr sz="5280"/>
            </a:lvl3pPr>
            <a:lvl4pPr marL="6035040" indent="0">
              <a:buNone/>
              <a:defRPr sz="4400"/>
            </a:lvl4pPr>
            <a:lvl5pPr marL="8046720" indent="0">
              <a:buNone/>
              <a:defRPr sz="4400"/>
            </a:lvl5pPr>
            <a:lvl6pPr marL="10058400" indent="0">
              <a:buNone/>
              <a:defRPr sz="4400"/>
            </a:lvl6pPr>
            <a:lvl7pPr marL="12070080" indent="0">
              <a:buNone/>
              <a:defRPr sz="4400"/>
            </a:lvl7pPr>
            <a:lvl8pPr marL="14081760" indent="0">
              <a:buNone/>
              <a:defRPr sz="4400"/>
            </a:lvl8pPr>
            <a:lvl9pPr marL="16093440" indent="0">
              <a:buNone/>
              <a:defRPr sz="4400"/>
            </a:lvl9pPr>
          </a:lstStyle>
          <a:p>
            <a:pPr lvl="0"/>
            <a:r>
              <a:rPr lang="en-US"/>
              <a:t>Click to edit Master text styles</a:t>
            </a:r>
          </a:p>
        </p:txBody>
      </p:sp>
      <p:sp>
        <p:nvSpPr>
          <p:cNvPr id="5" name="Date Placeholder 4"/>
          <p:cNvSpPr>
            <a:spLocks noGrp="1"/>
          </p:cNvSpPr>
          <p:nvPr>
            <p:ph type="dt" sz="half" idx="10"/>
          </p:nvPr>
        </p:nvSpPr>
        <p:spPr/>
        <p:txBody>
          <a:bodyPr/>
          <a:lstStyle/>
          <a:p>
            <a:fld id="{4CE6CDF1-C147-A54B-9656-B7EE40668259}" type="datetimeFigureOut">
              <a:rPr lang="en-US" smtClean="0"/>
              <a:t>11/2/22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261B59-DF3E-014E-A5B6-5CC3F19EBCDA}" type="slidenum">
              <a:rPr lang="en-US" smtClean="0"/>
              <a:t>‹#›</a:t>
            </a:fld>
            <a:endParaRPr lang="en-US"/>
          </a:p>
        </p:txBody>
      </p:sp>
    </p:spTree>
    <p:extLst>
      <p:ext uri="{BB962C8B-B14F-4D97-AF65-F5344CB8AC3E}">
        <p14:creationId xmlns:p14="http://schemas.microsoft.com/office/powerpoint/2010/main" val="191979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40000"/>
            <a:lumOff val="60000"/>
            <a:alpha val="56132"/>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6060" y="2044708"/>
            <a:ext cx="34701480" cy="74231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766060" y="10223500"/>
            <a:ext cx="34701480" cy="2436749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66060" y="35595568"/>
            <a:ext cx="9052560" cy="2044700"/>
          </a:xfrm>
          <a:prstGeom prst="rect">
            <a:avLst/>
          </a:prstGeom>
        </p:spPr>
        <p:txBody>
          <a:bodyPr vert="horz" lIns="91440" tIns="45720" rIns="91440" bIns="45720" rtlCol="0" anchor="ctr"/>
          <a:lstStyle>
            <a:lvl1pPr algn="l">
              <a:defRPr sz="5280">
                <a:solidFill>
                  <a:schemeClr val="tx1">
                    <a:tint val="75000"/>
                  </a:schemeClr>
                </a:solidFill>
              </a:defRPr>
            </a:lvl1pPr>
          </a:lstStyle>
          <a:p>
            <a:fld id="{4CE6CDF1-C147-A54B-9656-B7EE40668259}" type="datetimeFigureOut">
              <a:rPr lang="en-US" smtClean="0"/>
              <a:t>11/2/22</a:t>
            </a:fld>
            <a:endParaRPr lang="en-US"/>
          </a:p>
        </p:txBody>
      </p:sp>
      <p:sp>
        <p:nvSpPr>
          <p:cNvPr id="5" name="Footer Placeholder 4"/>
          <p:cNvSpPr>
            <a:spLocks noGrp="1"/>
          </p:cNvSpPr>
          <p:nvPr>
            <p:ph type="ftr" sz="quarter" idx="3"/>
          </p:nvPr>
        </p:nvSpPr>
        <p:spPr>
          <a:xfrm>
            <a:off x="13327380" y="35595568"/>
            <a:ext cx="13578840" cy="2044700"/>
          </a:xfrm>
          <a:prstGeom prst="rect">
            <a:avLst/>
          </a:prstGeom>
        </p:spPr>
        <p:txBody>
          <a:bodyPr vert="horz" lIns="91440" tIns="45720" rIns="91440" bIns="45720" rtlCol="0" anchor="ctr"/>
          <a:lstStyle>
            <a:lvl1pPr algn="ctr">
              <a:defRPr sz="52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8414980" y="35595568"/>
            <a:ext cx="9052560" cy="2044700"/>
          </a:xfrm>
          <a:prstGeom prst="rect">
            <a:avLst/>
          </a:prstGeom>
        </p:spPr>
        <p:txBody>
          <a:bodyPr vert="horz" lIns="91440" tIns="45720" rIns="91440" bIns="45720" rtlCol="0" anchor="ctr"/>
          <a:lstStyle>
            <a:lvl1pPr algn="r">
              <a:defRPr sz="5280">
                <a:solidFill>
                  <a:schemeClr val="tx1">
                    <a:tint val="75000"/>
                  </a:schemeClr>
                </a:solidFill>
              </a:defRPr>
            </a:lvl1pPr>
          </a:lstStyle>
          <a:p>
            <a:fld id="{25261B59-DF3E-014E-A5B6-5CC3F19EBCDA}" type="slidenum">
              <a:rPr lang="en-US" smtClean="0"/>
              <a:t>‹#›</a:t>
            </a:fld>
            <a:endParaRPr lang="en-US"/>
          </a:p>
        </p:txBody>
      </p:sp>
    </p:spTree>
    <p:extLst>
      <p:ext uri="{BB962C8B-B14F-4D97-AF65-F5344CB8AC3E}">
        <p14:creationId xmlns:p14="http://schemas.microsoft.com/office/powerpoint/2010/main" val="216517856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4023360" rtl="0" eaLnBrk="1" latinLnBrk="0" hangingPunct="1">
        <a:lnSpc>
          <a:spcPct val="90000"/>
        </a:lnSpc>
        <a:spcBef>
          <a:spcPct val="0"/>
        </a:spcBef>
        <a:buNone/>
        <a:defRPr sz="19360" kern="1200">
          <a:solidFill>
            <a:schemeClr val="tx1"/>
          </a:solidFill>
          <a:latin typeface="+mj-lt"/>
          <a:ea typeface="+mj-ea"/>
          <a:cs typeface="+mj-cs"/>
        </a:defRPr>
      </a:lvl1pPr>
    </p:titleStyle>
    <p:bodyStyle>
      <a:lvl1pPr marL="1005840" indent="-1005840" algn="l" defTabSz="4023360" rtl="0" eaLnBrk="1" latinLnBrk="0" hangingPunct="1">
        <a:lnSpc>
          <a:spcPct val="90000"/>
        </a:lnSpc>
        <a:spcBef>
          <a:spcPts val="4400"/>
        </a:spcBef>
        <a:buFont typeface="Arial" panose="020B0604020202020204" pitchFamily="34" charset="0"/>
        <a:buChar char="•"/>
        <a:defRPr sz="12320" kern="1200">
          <a:solidFill>
            <a:schemeClr val="tx1"/>
          </a:solidFill>
          <a:latin typeface="+mn-lt"/>
          <a:ea typeface="+mn-ea"/>
          <a:cs typeface="+mn-cs"/>
        </a:defRPr>
      </a:lvl1pPr>
      <a:lvl2pPr marL="3017520" indent="-1005840" algn="l" defTabSz="4023360" rtl="0" eaLnBrk="1" latinLnBrk="0" hangingPunct="1">
        <a:lnSpc>
          <a:spcPct val="90000"/>
        </a:lnSpc>
        <a:spcBef>
          <a:spcPts val="2200"/>
        </a:spcBef>
        <a:buFont typeface="Arial" panose="020B0604020202020204" pitchFamily="34" charset="0"/>
        <a:buChar char="•"/>
        <a:defRPr sz="10560" kern="1200">
          <a:solidFill>
            <a:schemeClr val="tx1"/>
          </a:solidFill>
          <a:latin typeface="+mn-lt"/>
          <a:ea typeface="+mn-ea"/>
          <a:cs typeface="+mn-cs"/>
        </a:defRPr>
      </a:lvl2pPr>
      <a:lvl3pPr marL="5029200" indent="-1005840" algn="l" defTabSz="4023360" rtl="0" eaLnBrk="1" latinLnBrk="0" hangingPunct="1">
        <a:lnSpc>
          <a:spcPct val="90000"/>
        </a:lnSpc>
        <a:spcBef>
          <a:spcPts val="2200"/>
        </a:spcBef>
        <a:buFont typeface="Arial" panose="020B0604020202020204" pitchFamily="34" charset="0"/>
        <a:buChar char="•"/>
        <a:defRPr sz="8800" kern="1200">
          <a:solidFill>
            <a:schemeClr val="tx1"/>
          </a:solidFill>
          <a:latin typeface="+mn-lt"/>
          <a:ea typeface="+mn-ea"/>
          <a:cs typeface="+mn-cs"/>
        </a:defRPr>
      </a:lvl3pPr>
      <a:lvl4pPr marL="70408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4pPr>
      <a:lvl5pPr marL="905256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5pPr>
      <a:lvl6pPr marL="1106424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6pPr>
      <a:lvl7pPr marL="1307592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7pPr>
      <a:lvl8pPr marL="1508760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8pPr>
      <a:lvl9pPr marL="17099280" indent="-1005840" algn="l" defTabSz="4023360" rtl="0" eaLnBrk="1" latinLnBrk="0" hangingPunct="1">
        <a:lnSpc>
          <a:spcPct val="90000"/>
        </a:lnSpc>
        <a:spcBef>
          <a:spcPts val="2200"/>
        </a:spcBef>
        <a:buFont typeface="Arial" panose="020B0604020202020204" pitchFamily="34" charset="0"/>
        <a:buChar char="•"/>
        <a:defRPr sz="7920" kern="1200">
          <a:solidFill>
            <a:schemeClr val="tx1"/>
          </a:solidFill>
          <a:latin typeface="+mn-lt"/>
          <a:ea typeface="+mn-ea"/>
          <a:cs typeface="+mn-cs"/>
        </a:defRPr>
      </a:lvl9pPr>
    </p:bodyStyle>
    <p:otherStyle>
      <a:defPPr>
        <a:defRPr lang="en-US"/>
      </a:defPPr>
      <a:lvl1pPr marL="0" algn="l" defTabSz="4023360" rtl="0" eaLnBrk="1" latinLnBrk="0" hangingPunct="1">
        <a:defRPr sz="7920" kern="1200">
          <a:solidFill>
            <a:schemeClr val="tx1"/>
          </a:solidFill>
          <a:latin typeface="+mn-lt"/>
          <a:ea typeface="+mn-ea"/>
          <a:cs typeface="+mn-cs"/>
        </a:defRPr>
      </a:lvl1pPr>
      <a:lvl2pPr marL="2011680" algn="l" defTabSz="4023360" rtl="0" eaLnBrk="1" latinLnBrk="0" hangingPunct="1">
        <a:defRPr sz="7920" kern="1200">
          <a:solidFill>
            <a:schemeClr val="tx1"/>
          </a:solidFill>
          <a:latin typeface="+mn-lt"/>
          <a:ea typeface="+mn-ea"/>
          <a:cs typeface="+mn-cs"/>
        </a:defRPr>
      </a:lvl2pPr>
      <a:lvl3pPr marL="4023360" algn="l" defTabSz="4023360" rtl="0" eaLnBrk="1" latinLnBrk="0" hangingPunct="1">
        <a:defRPr sz="7920" kern="1200">
          <a:solidFill>
            <a:schemeClr val="tx1"/>
          </a:solidFill>
          <a:latin typeface="+mn-lt"/>
          <a:ea typeface="+mn-ea"/>
          <a:cs typeface="+mn-cs"/>
        </a:defRPr>
      </a:lvl3pPr>
      <a:lvl4pPr marL="6035040" algn="l" defTabSz="4023360" rtl="0" eaLnBrk="1" latinLnBrk="0" hangingPunct="1">
        <a:defRPr sz="7920" kern="1200">
          <a:solidFill>
            <a:schemeClr val="tx1"/>
          </a:solidFill>
          <a:latin typeface="+mn-lt"/>
          <a:ea typeface="+mn-ea"/>
          <a:cs typeface="+mn-cs"/>
        </a:defRPr>
      </a:lvl4pPr>
      <a:lvl5pPr marL="8046720" algn="l" defTabSz="4023360" rtl="0" eaLnBrk="1" latinLnBrk="0" hangingPunct="1">
        <a:defRPr sz="7920" kern="1200">
          <a:solidFill>
            <a:schemeClr val="tx1"/>
          </a:solidFill>
          <a:latin typeface="+mn-lt"/>
          <a:ea typeface="+mn-ea"/>
          <a:cs typeface="+mn-cs"/>
        </a:defRPr>
      </a:lvl5pPr>
      <a:lvl6pPr marL="10058400" algn="l" defTabSz="4023360" rtl="0" eaLnBrk="1" latinLnBrk="0" hangingPunct="1">
        <a:defRPr sz="7920" kern="1200">
          <a:solidFill>
            <a:schemeClr val="tx1"/>
          </a:solidFill>
          <a:latin typeface="+mn-lt"/>
          <a:ea typeface="+mn-ea"/>
          <a:cs typeface="+mn-cs"/>
        </a:defRPr>
      </a:lvl6pPr>
      <a:lvl7pPr marL="12070080" algn="l" defTabSz="4023360" rtl="0" eaLnBrk="1" latinLnBrk="0" hangingPunct="1">
        <a:defRPr sz="7920" kern="1200">
          <a:solidFill>
            <a:schemeClr val="tx1"/>
          </a:solidFill>
          <a:latin typeface="+mn-lt"/>
          <a:ea typeface="+mn-ea"/>
          <a:cs typeface="+mn-cs"/>
        </a:defRPr>
      </a:lvl7pPr>
      <a:lvl8pPr marL="14081760" algn="l" defTabSz="4023360" rtl="0" eaLnBrk="1" latinLnBrk="0" hangingPunct="1">
        <a:defRPr sz="7920" kern="1200">
          <a:solidFill>
            <a:schemeClr val="tx1"/>
          </a:solidFill>
          <a:latin typeface="+mn-lt"/>
          <a:ea typeface="+mn-ea"/>
          <a:cs typeface="+mn-cs"/>
        </a:defRPr>
      </a:lvl8pPr>
      <a:lvl9pPr marL="16093440" algn="l" defTabSz="4023360" rtl="0" eaLnBrk="1" latinLnBrk="0" hangingPunct="1">
        <a:defRPr sz="7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gif"/><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9.png"/><Relationship Id="rId7" Type="http://schemas.openxmlformats.org/officeDocument/2006/relationships/image" Target="../media/image5.jpe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jpeg"/><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jpe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jpeg"/><Relationship Id="rId9" Type="http://schemas.openxmlformats.org/officeDocument/2006/relationships/image" Target="../media/image7.jpe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27566612-F800-102F-50C3-A2FD086DF8F5}"/>
              </a:ext>
            </a:extLst>
          </p:cNvPr>
          <p:cNvSpPr txBox="1"/>
          <p:nvPr/>
        </p:nvSpPr>
        <p:spPr>
          <a:xfrm>
            <a:off x="28129400" y="5980817"/>
            <a:ext cx="11680033" cy="9139244"/>
          </a:xfrm>
          <a:prstGeom prst="rect">
            <a:avLst/>
          </a:prstGeom>
          <a:noFill/>
          <a:ln w="38100">
            <a:solidFill>
              <a:srgbClr val="FF0000"/>
            </a:solidFill>
          </a:ln>
        </p:spPr>
        <p:txBody>
          <a:bodyPr wrap="square" rtlCol="0">
            <a:spAutoFit/>
          </a:bodyPr>
          <a:lstStyle/>
          <a:p>
            <a:endParaRPr lang="en-US" dirty="0"/>
          </a:p>
        </p:txBody>
      </p:sp>
      <p:sp>
        <p:nvSpPr>
          <p:cNvPr id="15" name="TextBox 14">
            <a:extLst>
              <a:ext uri="{FF2B5EF4-FFF2-40B4-BE49-F238E27FC236}">
                <a16:creationId xmlns:a16="http://schemas.microsoft.com/office/drawing/2014/main" id="{8AA5C72F-465A-A91C-2FF2-A8209363101E}"/>
              </a:ext>
            </a:extLst>
          </p:cNvPr>
          <p:cNvSpPr txBox="1"/>
          <p:nvPr/>
        </p:nvSpPr>
        <p:spPr>
          <a:xfrm>
            <a:off x="28045943" y="33147000"/>
            <a:ext cx="11593678" cy="4421404"/>
          </a:xfrm>
          <a:prstGeom prst="rect">
            <a:avLst/>
          </a:prstGeom>
          <a:noFill/>
          <a:ln w="38100">
            <a:solidFill>
              <a:srgbClr val="FF0000"/>
            </a:solidFill>
          </a:ln>
        </p:spPr>
        <p:txBody>
          <a:bodyPr wrap="square" rtlCol="0">
            <a:spAutoFit/>
          </a:bodyPr>
          <a:lstStyle/>
          <a:p>
            <a:endParaRPr lang="en-US" dirty="0"/>
          </a:p>
        </p:txBody>
      </p:sp>
      <p:sp>
        <p:nvSpPr>
          <p:cNvPr id="1027" name="TextBox 1026">
            <a:extLst>
              <a:ext uri="{FF2B5EF4-FFF2-40B4-BE49-F238E27FC236}">
                <a16:creationId xmlns:a16="http://schemas.microsoft.com/office/drawing/2014/main" id="{84B49641-DC19-970A-B43E-0F315AD747B6}"/>
              </a:ext>
            </a:extLst>
          </p:cNvPr>
          <p:cNvSpPr txBox="1"/>
          <p:nvPr/>
        </p:nvSpPr>
        <p:spPr>
          <a:xfrm>
            <a:off x="950788" y="27415418"/>
            <a:ext cx="12182934" cy="10214633"/>
          </a:xfrm>
          <a:prstGeom prst="rect">
            <a:avLst/>
          </a:prstGeom>
          <a:noFill/>
          <a:ln w="38100">
            <a:solidFill>
              <a:srgbClr val="FF0000"/>
            </a:solidFill>
          </a:ln>
        </p:spPr>
        <p:txBody>
          <a:bodyPr wrap="square" rtlCol="0">
            <a:spAutoFit/>
          </a:bodyPr>
          <a:lstStyle/>
          <a:p>
            <a:endParaRPr lang="en-US" dirty="0"/>
          </a:p>
        </p:txBody>
      </p:sp>
      <p:sp>
        <p:nvSpPr>
          <p:cNvPr id="1053" name="TextBox 1052">
            <a:extLst>
              <a:ext uri="{FF2B5EF4-FFF2-40B4-BE49-F238E27FC236}">
                <a16:creationId xmlns:a16="http://schemas.microsoft.com/office/drawing/2014/main" id="{9E57F185-2937-02BE-92EB-7E1FE01C75CA}"/>
              </a:ext>
            </a:extLst>
          </p:cNvPr>
          <p:cNvSpPr txBox="1"/>
          <p:nvPr/>
        </p:nvSpPr>
        <p:spPr>
          <a:xfrm rot="10800000" flipV="1">
            <a:off x="28059500" y="16503191"/>
            <a:ext cx="11548877" cy="8334036"/>
          </a:xfrm>
          <a:prstGeom prst="rect">
            <a:avLst/>
          </a:prstGeom>
          <a:noFill/>
          <a:ln w="38100">
            <a:solidFill>
              <a:srgbClr val="FF0000"/>
            </a:solidFill>
          </a:ln>
        </p:spPr>
        <p:txBody>
          <a:bodyPr wrap="square" lIns="91440" tIns="45720" rIns="91440" bIns="45720" numCol="1" rtlCol="0" anchor="t">
            <a:noAutofit/>
          </a:bodyPr>
          <a:lstStyle/>
          <a:p>
            <a:pPr marL="478963" indent="-478963" algn="just">
              <a:buFont typeface="Arial" panose="020B0604020202020204" pitchFamily="34" charset="0"/>
              <a:buChar char="•"/>
            </a:pPr>
            <a:r>
              <a:rPr lang="en-US" sz="4000" dirty="0">
                <a:latin typeface="Arial" panose="020B0604020202020204" pitchFamily="34" charset="0"/>
                <a:cs typeface="Arial" panose="020B0604020202020204" pitchFamily="34" charset="0"/>
              </a:rPr>
              <a:t>Residue addition and irrigation helped to mitigate the warming effects by stabilizing soil temperature, increasing organic matter and microbial carbon, thus might aid to attenuate the impact of future climate change on soil health and crop production in semiarid environments.</a:t>
            </a:r>
          </a:p>
          <a:p>
            <a:pPr marL="478963" indent="-478963" algn="just">
              <a:buFont typeface="Arial" panose="020B0604020202020204" pitchFamily="34" charset="0"/>
              <a:buChar char="•"/>
            </a:pPr>
            <a:r>
              <a:rPr lang="en-US" sz="4000" dirty="0">
                <a:latin typeface="Arial" panose="020B0604020202020204" pitchFamily="34" charset="0"/>
                <a:cs typeface="Arial" panose="020B0604020202020204" pitchFamily="34" charset="0"/>
              </a:rPr>
              <a:t>Cotton production was improved by irrigation, but the great plains region is experiencing an alarming rate of water depletion. Therefore, future study should focus on methods for conserving soil moisture in order to assure the sustainability of soil health and agricultural productivity in this area.</a:t>
            </a:r>
          </a:p>
        </p:txBody>
      </p:sp>
      <p:sp>
        <p:nvSpPr>
          <p:cNvPr id="2" name="TextBox 1">
            <a:extLst>
              <a:ext uri="{FF2B5EF4-FFF2-40B4-BE49-F238E27FC236}">
                <a16:creationId xmlns:a16="http://schemas.microsoft.com/office/drawing/2014/main" id="{7ACE8A53-399B-CE35-8C7B-616F05F34430}"/>
              </a:ext>
            </a:extLst>
          </p:cNvPr>
          <p:cNvSpPr txBox="1"/>
          <p:nvPr/>
        </p:nvSpPr>
        <p:spPr>
          <a:xfrm rot="10800000" flipV="1">
            <a:off x="907246" y="5886033"/>
            <a:ext cx="12127624" cy="20233676"/>
          </a:xfrm>
          <a:prstGeom prst="rect">
            <a:avLst/>
          </a:prstGeom>
          <a:noFill/>
          <a:ln w="38100">
            <a:solidFill>
              <a:srgbClr val="FF0000"/>
            </a:solidFill>
          </a:ln>
        </p:spPr>
        <p:txBody>
          <a:bodyPr wrap="square" lIns="91440" tIns="45720" rIns="91440" bIns="45720" numCol="1" rtlCol="0" anchor="t">
            <a:noAutofit/>
          </a:bodyPr>
          <a:lstStyle/>
          <a:p>
            <a:pPr marL="457169" indent="-457169" algn="just">
              <a:buFont typeface="Arial"/>
              <a:buChar char="•"/>
            </a:pPr>
            <a:r>
              <a:rPr lang="en-US" sz="4000" dirty="0">
                <a:solidFill>
                  <a:srgbClr val="1B1B1B"/>
                </a:solidFill>
                <a:latin typeface="Arial" panose="020B0604020202020204" pitchFamily="34" charset="0"/>
                <a:ea typeface="Calibri" panose="020F0502020204030204" pitchFamily="34" charset="0"/>
                <a:cs typeface="Arial" panose="020B0604020202020204" pitchFamily="34" charset="0"/>
              </a:rPr>
              <a:t>Cotton productivity in Texas High Plains is declining due to higher mean temperatures, droughts, and extreme rainfall events during growing season (Steiner et al., 2018).</a:t>
            </a:r>
          </a:p>
          <a:p>
            <a:pPr algn="just"/>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algn="just"/>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endParaRPr lang="en-US" sz="3200" b="1" dirty="0">
              <a:solidFill>
                <a:srgbClr val="000000"/>
              </a:solidFill>
              <a:latin typeface="Arial" panose="020B0604020202020204" pitchFamily="34" charset="0"/>
              <a:ea typeface="Yu Gothic Light" panose="020B0300000000000000" pitchFamily="34" charset="-128"/>
              <a:cs typeface="Arial" panose="020B0604020202020204" pitchFamily="34" charset="0"/>
            </a:endParaRPr>
          </a:p>
          <a:p>
            <a:pPr marL="457169" indent="-457169" algn="just">
              <a:buFont typeface="Arial"/>
              <a:buChar char="•"/>
            </a:pPr>
            <a:endParaRPr lang="en-US" sz="3200" b="1" dirty="0">
              <a:solidFill>
                <a:srgbClr val="000000"/>
              </a:solidFill>
              <a:latin typeface="Arial" panose="020B0604020202020204" pitchFamily="34" charset="0"/>
              <a:ea typeface="Yu Gothic Light" panose="020B0300000000000000" pitchFamily="34" charset="-128"/>
              <a:cs typeface="Arial" panose="020B0604020202020204" pitchFamily="34" charset="0"/>
            </a:endParaRPr>
          </a:p>
          <a:p>
            <a:pPr algn="ctr"/>
            <a:endParaRPr lang="en-US" sz="3200" b="1" dirty="0">
              <a:solidFill>
                <a:srgbClr val="000000"/>
              </a:solidFill>
              <a:latin typeface="Arial" panose="020B0604020202020204" pitchFamily="34" charset="0"/>
              <a:ea typeface="Yu Gothic Light" panose="020B0300000000000000" pitchFamily="34" charset="-128"/>
              <a:cs typeface="Arial" panose="020B0604020202020204" pitchFamily="34" charset="0"/>
            </a:endParaRPr>
          </a:p>
          <a:p>
            <a:pPr algn="ctr"/>
            <a:r>
              <a:rPr lang="en-US" sz="3200" dirty="0">
                <a:solidFill>
                  <a:srgbClr val="000000"/>
                </a:solidFill>
                <a:latin typeface="Arial" panose="020B0604020202020204" pitchFamily="34" charset="0"/>
                <a:ea typeface="Yu Gothic Light" panose="020B0300000000000000" pitchFamily="34" charset="-128"/>
                <a:cs typeface="Arial" panose="020B0604020202020204" pitchFamily="34" charset="0"/>
              </a:rPr>
              <a:t>Fig 1:  Climate carbon feedback .</a:t>
            </a:r>
            <a:endParaRPr lang="en-US" sz="4000" dirty="0">
              <a:solidFill>
                <a:srgbClr val="1B1B1B"/>
              </a:solidFill>
              <a:latin typeface="Arial" panose="020B0604020202020204" pitchFamily="34" charset="0"/>
              <a:ea typeface="Yu Gothic Light" panose="020B0300000000000000" pitchFamily="34" charset="-128"/>
              <a:cs typeface="Arial" panose="020B0604020202020204" pitchFamily="34" charset="0"/>
            </a:endParaRPr>
          </a:p>
          <a:p>
            <a:pPr algn="ctr"/>
            <a:endParaRPr lang="en-US" sz="4000" dirty="0">
              <a:solidFill>
                <a:srgbClr val="1B1B1B"/>
              </a:solidFill>
              <a:latin typeface="Arial" panose="020B0604020202020204" pitchFamily="34" charset="0"/>
              <a:ea typeface="Calibri" panose="020F0502020204030204" pitchFamily="34" charset="0"/>
              <a:cs typeface="Arial" panose="020B0604020202020204" pitchFamily="34" charset="0"/>
            </a:endParaRPr>
          </a:p>
          <a:p>
            <a:pPr marL="457169" indent="-457169" algn="just">
              <a:buFont typeface="Arial"/>
              <a:buChar char="•"/>
            </a:pPr>
            <a:r>
              <a:rPr lang="en-US" sz="4000" dirty="0">
                <a:solidFill>
                  <a:srgbClr val="1B1B1B"/>
                </a:solidFill>
                <a:latin typeface="Arial" panose="020B0604020202020204" pitchFamily="34" charset="0"/>
                <a:ea typeface="Calibri" panose="020F0502020204030204" pitchFamily="34" charset="0"/>
                <a:cs typeface="Arial" panose="020B0604020202020204" pitchFamily="34" charset="0"/>
              </a:rPr>
              <a:t>The water table in Ogallala aquifer is declining which could reduce yields by up to half (</a:t>
            </a:r>
            <a:r>
              <a:rPr lang="en-US" sz="4000" dirty="0" err="1">
                <a:solidFill>
                  <a:srgbClr val="1B1B1B"/>
                </a:solidFill>
                <a:latin typeface="Arial" panose="020B0604020202020204" pitchFamily="34" charset="0"/>
                <a:ea typeface="Calibri" panose="020F0502020204030204" pitchFamily="34" charset="0"/>
                <a:cs typeface="Arial" panose="020B0604020202020204" pitchFamily="34" charset="0"/>
              </a:rPr>
              <a:t>Dorminey</a:t>
            </a:r>
            <a:r>
              <a:rPr lang="en-US" sz="4000" dirty="0">
                <a:solidFill>
                  <a:srgbClr val="1B1B1B"/>
                </a:solidFill>
                <a:latin typeface="Arial" panose="020B0604020202020204" pitchFamily="34" charset="0"/>
                <a:ea typeface="Calibri" panose="020F0502020204030204" pitchFamily="34" charset="0"/>
                <a:cs typeface="Arial" panose="020B0604020202020204" pitchFamily="34" charset="0"/>
              </a:rPr>
              <a:t>, 2012). </a:t>
            </a:r>
          </a:p>
          <a:p>
            <a:pPr marL="457169" indent="-457169" algn="just">
              <a:buFont typeface="Arial"/>
              <a:buChar char="•"/>
            </a:pPr>
            <a:r>
              <a:rPr lang="en-US" sz="4000" dirty="0">
                <a:solidFill>
                  <a:srgbClr val="1B1B1B"/>
                </a:solidFill>
                <a:latin typeface="Arial" panose="020B0604020202020204" pitchFamily="34" charset="0"/>
                <a:ea typeface="Calibri" panose="020F0502020204030204" pitchFamily="34" charset="0"/>
                <a:cs typeface="Arial" panose="020B0604020202020204" pitchFamily="34" charset="0"/>
              </a:rPr>
              <a:t>Residue reduces soil temperature and moisture fluctuation in soil profile (Russel 1940). Therefore, residue retention could be an effective strategy for reducing the degradation of soil health during climate extremes.</a:t>
            </a:r>
            <a:endParaRPr lang="en-US" sz="4000" b="1" dirty="0">
              <a:latin typeface="Arial" panose="020B0604020202020204" pitchFamily="34" charset="0"/>
              <a:cs typeface="Arial" panose="020B0604020202020204" pitchFamily="34" charset="0"/>
            </a:endParaRPr>
          </a:p>
          <a:p>
            <a:pPr algn="just"/>
            <a:endParaRPr lang="en-US" sz="4000" b="1" dirty="0">
              <a:latin typeface="Arial" panose="020B0604020202020204" pitchFamily="34" charset="0"/>
              <a:cs typeface="Arial" panose="020B0604020202020204" pitchFamily="34" charset="0"/>
            </a:endParaRPr>
          </a:p>
          <a:p>
            <a:pPr algn="just"/>
            <a:r>
              <a:rPr lang="en-US" sz="4000" b="1" u="sng" dirty="0">
                <a:latin typeface="Arial" panose="020B0604020202020204" pitchFamily="34" charset="0"/>
                <a:cs typeface="Arial" panose="020B0604020202020204" pitchFamily="34" charset="0"/>
              </a:rPr>
              <a:t>OBJECTIVES:</a:t>
            </a:r>
          </a:p>
          <a:p>
            <a:pPr marL="342877" indent="-342877" algn="just">
              <a:buFont typeface="Arial" panose="020B0604020202020204" pitchFamily="34" charset="0"/>
              <a:buChar char="•"/>
            </a:pPr>
            <a:r>
              <a:rPr lang="en-US" sz="4000" dirty="0">
                <a:latin typeface="Arial" panose="020B0604020202020204" pitchFamily="34" charset="0"/>
                <a:cs typeface="Arial" panose="020B0604020202020204" pitchFamily="34" charset="0"/>
              </a:rPr>
              <a:t>Study the effects of warming on soil carbon dynamics and cotton production.</a:t>
            </a:r>
          </a:p>
          <a:p>
            <a:pPr marL="342877" indent="-342877" algn="just">
              <a:buFont typeface="Arial" panose="020B0604020202020204" pitchFamily="34" charset="0"/>
              <a:buChar char="•"/>
            </a:pPr>
            <a:r>
              <a:rPr lang="en-US" sz="4000" dirty="0">
                <a:latin typeface="Arial" panose="020B0604020202020204" pitchFamily="34" charset="0"/>
                <a:cs typeface="Arial" panose="020B0604020202020204" pitchFamily="34" charset="0"/>
              </a:rPr>
              <a:t>Determine how irrigation and residue management affects warming effects on soil carbon stocks and cotton production.</a:t>
            </a:r>
          </a:p>
        </p:txBody>
      </p:sp>
      <p:sp>
        <p:nvSpPr>
          <p:cNvPr id="5" name="TextBox 4">
            <a:extLst>
              <a:ext uri="{FF2B5EF4-FFF2-40B4-BE49-F238E27FC236}">
                <a16:creationId xmlns:a16="http://schemas.microsoft.com/office/drawing/2014/main" id="{016853A5-3534-D0B3-BEBA-B7E6B399EACA}"/>
              </a:ext>
            </a:extLst>
          </p:cNvPr>
          <p:cNvSpPr txBox="1"/>
          <p:nvPr/>
        </p:nvSpPr>
        <p:spPr>
          <a:xfrm rot="10800000" flipV="1">
            <a:off x="907246" y="203915"/>
            <a:ext cx="38750808" cy="4557530"/>
          </a:xfrm>
          <a:prstGeom prst="rect">
            <a:avLst/>
          </a:prstGeom>
          <a:solidFill>
            <a:schemeClr val="tx1"/>
          </a:solidFill>
          <a:ln w="38100">
            <a:solidFill>
              <a:srgbClr val="FF0000"/>
            </a:solidFill>
          </a:ln>
        </p:spPr>
        <p:txBody>
          <a:bodyPr wrap="square" lIns="91440" tIns="45720" rIns="91440" bIns="45720" anchor="t">
            <a:spAutoFit/>
          </a:bodyPr>
          <a:lstStyle/>
          <a:p>
            <a:pPr algn="ctr">
              <a:lnSpc>
                <a:spcPct val="107000"/>
              </a:lnSpc>
              <a:spcAft>
                <a:spcPts val="800"/>
              </a:spcAft>
            </a:pPr>
            <a:r>
              <a:rPr lang="en-US" sz="8000" dirty="0">
                <a:solidFill>
                  <a:schemeClr val="bg1"/>
                </a:solidFill>
                <a:latin typeface="Arial" panose="020B0604020202020204" pitchFamily="34" charset="0"/>
                <a:ea typeface="Calibri" panose="020F0502020204030204" pitchFamily="34" charset="0"/>
                <a:cs typeface="Arial" panose="020B0604020202020204" pitchFamily="34" charset="0"/>
              </a:rPr>
              <a:t>Effects of Soil Warming on Soil Carbon Dynamics with Residue and </a:t>
            </a:r>
          </a:p>
          <a:p>
            <a:pPr algn="ctr">
              <a:lnSpc>
                <a:spcPct val="107000"/>
              </a:lnSpc>
              <a:spcAft>
                <a:spcPts val="800"/>
              </a:spcAft>
            </a:pPr>
            <a:r>
              <a:rPr lang="en-US" sz="8000" dirty="0">
                <a:solidFill>
                  <a:schemeClr val="bg1"/>
                </a:solidFill>
                <a:latin typeface="Arial" panose="020B0604020202020204" pitchFamily="34" charset="0"/>
                <a:ea typeface="Calibri" panose="020F0502020204030204" pitchFamily="34" charset="0"/>
                <a:cs typeface="Arial" panose="020B0604020202020204" pitchFamily="34" charset="0"/>
              </a:rPr>
              <a:t>Irrigation Management in Upland Cotton.</a:t>
            </a:r>
          </a:p>
          <a:p>
            <a:pPr lvl="7">
              <a:lnSpc>
                <a:spcPct val="107000"/>
              </a:lnSpc>
              <a:spcAft>
                <a:spcPts val="800"/>
              </a:spcAft>
            </a:pPr>
            <a:r>
              <a:rPr lang="en-US" sz="4000" dirty="0">
                <a:solidFill>
                  <a:schemeClr val="bg1"/>
                </a:solidFill>
                <a:latin typeface="Arial" panose="020B0604020202020204" pitchFamily="34" charset="0"/>
                <a:ea typeface="Calibri" panose="020F0502020204030204" pitchFamily="34" charset="0"/>
                <a:cs typeface="Arial" panose="020B0604020202020204" pitchFamily="34" charset="0"/>
              </a:rPr>
              <a:t>Pawan Devkota</a:t>
            </a:r>
            <a:r>
              <a:rPr lang="en-US" sz="40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1*</a:t>
            </a:r>
            <a:r>
              <a:rPr lang="en-US" sz="4000" dirty="0">
                <a:solidFill>
                  <a:schemeClr val="bg1"/>
                </a:solidFill>
                <a:latin typeface="Arial" panose="020B0604020202020204" pitchFamily="34" charset="0"/>
                <a:ea typeface="Calibri" panose="020F0502020204030204" pitchFamily="34" charset="0"/>
                <a:cs typeface="Arial" panose="020B0604020202020204" pitchFamily="34" charset="0"/>
              </a:rPr>
              <a:t>, Nicholas G. Smith</a:t>
            </a:r>
            <a:r>
              <a:rPr lang="en-US" sz="40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1</a:t>
            </a:r>
            <a:r>
              <a:rPr lang="en-US" sz="4000" dirty="0">
                <a:solidFill>
                  <a:schemeClr val="bg1"/>
                </a:solidFill>
                <a:latin typeface="Arial" panose="020B0604020202020204" pitchFamily="34" charset="0"/>
                <a:ea typeface="Calibri" panose="020F0502020204030204" pitchFamily="34" charset="0"/>
                <a:cs typeface="Arial" panose="020B0604020202020204" pitchFamily="34" charset="0"/>
              </a:rPr>
              <a:t>, Lindsey C. Slaughter</a:t>
            </a:r>
            <a:r>
              <a:rPr lang="en-US" sz="40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2</a:t>
            </a:r>
            <a:r>
              <a:rPr lang="en-US" sz="4000" dirty="0">
                <a:solidFill>
                  <a:schemeClr val="bg1"/>
                </a:solidFill>
                <a:latin typeface="Arial" panose="020B0604020202020204" pitchFamily="34" charset="0"/>
                <a:ea typeface="Calibri" panose="020F0502020204030204" pitchFamily="34" charset="0"/>
                <a:cs typeface="Arial" panose="020B0604020202020204" pitchFamily="34" charset="0"/>
              </a:rPr>
              <a:t>, and </a:t>
            </a:r>
            <a:r>
              <a:rPr lang="en-US" sz="4000" dirty="0" err="1">
                <a:solidFill>
                  <a:schemeClr val="bg1"/>
                </a:solidFill>
                <a:latin typeface="Arial" panose="020B0604020202020204" pitchFamily="34" charset="0"/>
                <a:ea typeface="Calibri" panose="020F0502020204030204" pitchFamily="34" charset="0"/>
                <a:cs typeface="Arial" panose="020B0604020202020204" pitchFamily="34" charset="0"/>
              </a:rPr>
              <a:t>Natasja</a:t>
            </a:r>
            <a:r>
              <a:rPr lang="en-US" sz="4000" dirty="0">
                <a:solidFill>
                  <a:schemeClr val="bg1"/>
                </a:solidFill>
                <a:latin typeface="Arial" panose="020B0604020202020204" pitchFamily="34" charset="0"/>
                <a:ea typeface="Calibri" panose="020F0502020204030204" pitchFamily="34" charset="0"/>
                <a:cs typeface="Arial" panose="020B0604020202020204" pitchFamily="34" charset="0"/>
              </a:rPr>
              <a:t> van Gestel</a:t>
            </a:r>
            <a:r>
              <a:rPr lang="en-US" sz="40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1</a:t>
            </a:r>
          </a:p>
          <a:p>
            <a:pPr lvl="7">
              <a:lnSpc>
                <a:spcPct val="107000"/>
              </a:lnSpc>
              <a:spcAft>
                <a:spcPts val="800"/>
              </a:spcAft>
            </a:pPr>
            <a:r>
              <a:rPr lang="en-US" sz="24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1</a:t>
            </a: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Department of Biological Sciences, Texas Tech University, Lubbock, TX, 79409</a:t>
            </a:r>
          </a:p>
          <a:p>
            <a:pPr lvl="7">
              <a:lnSpc>
                <a:spcPct val="107000"/>
              </a:lnSpc>
              <a:spcAft>
                <a:spcPts val="800"/>
              </a:spcAft>
            </a:pPr>
            <a:r>
              <a:rPr lang="en-US" sz="2400" baseline="30000" dirty="0">
                <a:solidFill>
                  <a:schemeClr val="bg1"/>
                </a:solidFill>
                <a:latin typeface="Arial" panose="020B0604020202020204" pitchFamily="34" charset="0"/>
                <a:ea typeface="Calibri" panose="020F0502020204030204" pitchFamily="34" charset="0"/>
                <a:cs typeface="Arial" panose="020B0604020202020204" pitchFamily="34" charset="0"/>
              </a:rPr>
              <a:t>2</a:t>
            </a:r>
            <a:r>
              <a:rPr lang="en-US" sz="2400" dirty="0">
                <a:solidFill>
                  <a:schemeClr val="bg1"/>
                </a:solidFill>
                <a:latin typeface="Arial" panose="020B0604020202020204" pitchFamily="34" charset="0"/>
                <a:ea typeface="Calibri" panose="020F0502020204030204" pitchFamily="34" charset="0"/>
                <a:cs typeface="Arial" panose="020B0604020202020204" pitchFamily="34" charset="0"/>
              </a:rPr>
              <a:t>Department of Plant and Soil Sciences, Texas Tech University, Lubbock, TX, 79409</a:t>
            </a:r>
            <a:endParaRPr lang="en-US" sz="2400" baseline="30000" dirty="0">
              <a:solidFill>
                <a:schemeClr val="bg1"/>
              </a:solidFill>
              <a:latin typeface="Arial" panose="020B0604020202020204" pitchFamily="34" charset="0"/>
              <a:ea typeface="Calibri" panose="020F0502020204030204" pitchFamily="34" charset="0"/>
              <a:cs typeface="Arial" panose="020B0604020202020204" pitchFamily="34" charset="0"/>
            </a:endParaRPr>
          </a:p>
        </p:txBody>
      </p:sp>
      <p:pic>
        <p:nvPicPr>
          <p:cNvPr id="13" name="Picture 12" descr="Diagram&#10;&#10;Description automatically generated">
            <a:extLst>
              <a:ext uri="{FF2B5EF4-FFF2-40B4-BE49-F238E27FC236}">
                <a16:creationId xmlns:a16="http://schemas.microsoft.com/office/drawing/2014/main" id="{8FE51DAE-AB25-F629-1E0A-4D61548392E9}"/>
              </a:ext>
            </a:extLst>
          </p:cNvPr>
          <p:cNvPicPr>
            <a:picLocks noChangeAspect="1"/>
          </p:cNvPicPr>
          <p:nvPr/>
        </p:nvPicPr>
        <p:blipFill>
          <a:blip r:embed="rId3"/>
          <a:stretch>
            <a:fillRect/>
          </a:stretch>
        </p:blipFill>
        <p:spPr>
          <a:xfrm>
            <a:off x="2753831" y="8732508"/>
            <a:ext cx="7016380" cy="6131321"/>
          </a:xfrm>
          <a:prstGeom prst="rect">
            <a:avLst/>
          </a:prstGeom>
        </p:spPr>
      </p:pic>
      <p:sp>
        <p:nvSpPr>
          <p:cNvPr id="7" name="TextBox 6">
            <a:extLst>
              <a:ext uri="{FF2B5EF4-FFF2-40B4-BE49-F238E27FC236}">
                <a16:creationId xmlns:a16="http://schemas.microsoft.com/office/drawing/2014/main" id="{833BF6FC-2ADB-B32A-DA88-66A36C7BE527}"/>
              </a:ext>
            </a:extLst>
          </p:cNvPr>
          <p:cNvSpPr txBox="1"/>
          <p:nvPr/>
        </p:nvSpPr>
        <p:spPr>
          <a:xfrm>
            <a:off x="907251" y="4962555"/>
            <a:ext cx="12127620"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INTRODUCTION</a:t>
            </a:r>
          </a:p>
        </p:txBody>
      </p:sp>
      <p:sp>
        <p:nvSpPr>
          <p:cNvPr id="8" name="TextBox 7">
            <a:extLst>
              <a:ext uri="{FF2B5EF4-FFF2-40B4-BE49-F238E27FC236}">
                <a16:creationId xmlns:a16="http://schemas.microsoft.com/office/drawing/2014/main" id="{903D25D9-FC99-192C-B833-576881F65228}"/>
              </a:ext>
            </a:extLst>
          </p:cNvPr>
          <p:cNvSpPr txBox="1"/>
          <p:nvPr/>
        </p:nvSpPr>
        <p:spPr>
          <a:xfrm>
            <a:off x="907253" y="26384719"/>
            <a:ext cx="12127618"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MATERIAL AND METHODS</a:t>
            </a:r>
          </a:p>
        </p:txBody>
      </p:sp>
      <p:pic>
        <p:nvPicPr>
          <p:cNvPr id="10" name="Picture 9" descr="A picture containing sky, outdoor, grass, dirt&#10;&#10;Description automatically generated">
            <a:extLst>
              <a:ext uri="{FF2B5EF4-FFF2-40B4-BE49-F238E27FC236}">
                <a16:creationId xmlns:a16="http://schemas.microsoft.com/office/drawing/2014/main" id="{F32CFFF5-77DD-5CDF-4D1D-5AA655593AF3}"/>
              </a:ext>
            </a:extLst>
          </p:cNvPr>
          <p:cNvPicPr>
            <a:picLocks noChangeAspect="1"/>
          </p:cNvPicPr>
          <p:nvPr/>
        </p:nvPicPr>
        <p:blipFill rotWithShape="1">
          <a:blip r:embed="rId4">
            <a:extLst>
              <a:ext uri="{28A0092B-C50C-407E-A947-70E740481C1C}">
                <a14:useLocalDpi xmlns:a14="http://schemas.microsoft.com/office/drawing/2010/main" val="0"/>
              </a:ext>
            </a:extLst>
          </a:blip>
          <a:srcRect l="15055" r="11431" b="1"/>
          <a:stretch/>
        </p:blipFill>
        <p:spPr>
          <a:xfrm>
            <a:off x="1185146" y="32897260"/>
            <a:ext cx="4010651" cy="3068757"/>
          </a:xfrm>
          <a:prstGeom prst="rect">
            <a:avLst/>
          </a:prstGeom>
        </p:spPr>
      </p:pic>
      <p:pic>
        <p:nvPicPr>
          <p:cNvPr id="18" name="Picture 17">
            <a:extLst>
              <a:ext uri="{FF2B5EF4-FFF2-40B4-BE49-F238E27FC236}">
                <a16:creationId xmlns:a16="http://schemas.microsoft.com/office/drawing/2014/main" id="{416851A8-200A-DDB2-3E23-C2D44B8C386B}"/>
              </a:ext>
            </a:extLst>
          </p:cNvPr>
          <p:cNvPicPr>
            <a:picLocks noChangeAspect="1"/>
          </p:cNvPicPr>
          <p:nvPr/>
        </p:nvPicPr>
        <p:blipFill>
          <a:blip r:embed="rId5"/>
          <a:stretch>
            <a:fillRect/>
          </a:stretch>
        </p:blipFill>
        <p:spPr>
          <a:xfrm>
            <a:off x="5308619" y="32963272"/>
            <a:ext cx="3925565" cy="2944174"/>
          </a:xfrm>
          <a:prstGeom prst="rect">
            <a:avLst/>
          </a:prstGeom>
        </p:spPr>
      </p:pic>
      <p:pic>
        <p:nvPicPr>
          <p:cNvPr id="22" name="Picture 21">
            <a:extLst>
              <a:ext uri="{FF2B5EF4-FFF2-40B4-BE49-F238E27FC236}">
                <a16:creationId xmlns:a16="http://schemas.microsoft.com/office/drawing/2014/main" id="{1178F323-0FE2-F702-9836-7BBFB6240B07}"/>
              </a:ext>
            </a:extLst>
          </p:cNvPr>
          <p:cNvPicPr>
            <a:picLocks noChangeAspect="1"/>
          </p:cNvPicPr>
          <p:nvPr/>
        </p:nvPicPr>
        <p:blipFill>
          <a:blip r:embed="rId6"/>
          <a:stretch>
            <a:fillRect/>
          </a:stretch>
        </p:blipFill>
        <p:spPr>
          <a:xfrm>
            <a:off x="9649241" y="32882232"/>
            <a:ext cx="2726582" cy="3068757"/>
          </a:xfrm>
          <a:prstGeom prst="rect">
            <a:avLst/>
          </a:prstGeom>
        </p:spPr>
      </p:pic>
      <p:sp>
        <p:nvSpPr>
          <p:cNvPr id="24" name="TextBox 23">
            <a:extLst>
              <a:ext uri="{FF2B5EF4-FFF2-40B4-BE49-F238E27FC236}">
                <a16:creationId xmlns:a16="http://schemas.microsoft.com/office/drawing/2014/main" id="{8A4E848B-3D01-EA06-AC53-D8B31490B0ED}"/>
              </a:ext>
            </a:extLst>
          </p:cNvPr>
          <p:cNvSpPr txBox="1"/>
          <p:nvPr/>
        </p:nvSpPr>
        <p:spPr>
          <a:xfrm rot="10800000" flipV="1">
            <a:off x="13602228" y="5881211"/>
            <a:ext cx="14003362" cy="31712593"/>
          </a:xfrm>
          <a:prstGeom prst="rect">
            <a:avLst/>
          </a:prstGeom>
          <a:noFill/>
          <a:ln w="38100">
            <a:solidFill>
              <a:srgbClr val="FF0000"/>
            </a:solidFill>
          </a:ln>
        </p:spPr>
        <p:txBody>
          <a:bodyPr wrap="square" lIns="91440" tIns="45720" rIns="91440" bIns="45720" numCol="1" rtlCol="0" anchor="t">
            <a:noAutofit/>
          </a:bodyPr>
          <a:lstStyle/>
          <a:p>
            <a:pPr algn="just"/>
            <a:endParaRPr lang="en-US" sz="2800" b="1" dirty="0">
              <a:latin typeface="Arial" panose="020B0604020202020204" pitchFamily="34" charset="0"/>
              <a:cs typeface="Arial" panose="020B0604020202020204" pitchFamily="34" charset="0"/>
            </a:endParaRPr>
          </a:p>
        </p:txBody>
      </p:sp>
      <p:sp>
        <p:nvSpPr>
          <p:cNvPr id="63" name="TextBox 62">
            <a:extLst>
              <a:ext uri="{FF2B5EF4-FFF2-40B4-BE49-F238E27FC236}">
                <a16:creationId xmlns:a16="http://schemas.microsoft.com/office/drawing/2014/main" id="{6BF4F893-08DC-0AC4-4AEF-BBF6766EFE1E}"/>
              </a:ext>
            </a:extLst>
          </p:cNvPr>
          <p:cNvSpPr txBox="1"/>
          <p:nvPr/>
        </p:nvSpPr>
        <p:spPr>
          <a:xfrm>
            <a:off x="13656124" y="6126886"/>
            <a:ext cx="13486085" cy="1754326"/>
          </a:xfrm>
          <a:prstGeom prst="rect">
            <a:avLst/>
          </a:prstGeom>
          <a:noFill/>
        </p:spPr>
        <p:txBody>
          <a:bodyPr wrap="square" rtlCol="0">
            <a:spAutoFit/>
          </a:bodyPr>
          <a:lstStyle/>
          <a:p>
            <a:pPr algn="ctr"/>
            <a:r>
              <a:rPr lang="en-US" sz="5400" b="1" dirty="0">
                <a:solidFill>
                  <a:srgbClr val="000000"/>
                </a:solidFill>
                <a:latin typeface="Arial" panose="020B0604020202020204" pitchFamily="34" charset="0"/>
                <a:ea typeface="Calibri" panose="020F0502020204030204" pitchFamily="34" charset="0"/>
                <a:cs typeface="Arial" panose="020B0604020202020204" pitchFamily="34" charset="0"/>
              </a:rPr>
              <a:t>Organic matter content in irrigated fields showed 37% higher than in dryland.</a:t>
            </a:r>
            <a:endParaRPr lang="en-US" sz="5400" b="1" dirty="0">
              <a:solidFill>
                <a:srgbClr val="000000"/>
              </a:solidFill>
              <a:latin typeface="Arial" panose="020B0604020202020204" pitchFamily="34" charset="0"/>
              <a:cs typeface="Arial" panose="020B0604020202020204" pitchFamily="34" charset="0"/>
            </a:endParaRPr>
          </a:p>
        </p:txBody>
      </p:sp>
      <p:sp>
        <p:nvSpPr>
          <p:cNvPr id="1047" name="TextBox 1046">
            <a:extLst>
              <a:ext uri="{FF2B5EF4-FFF2-40B4-BE49-F238E27FC236}">
                <a16:creationId xmlns:a16="http://schemas.microsoft.com/office/drawing/2014/main" id="{4AFADE21-9506-5DC4-F1CE-EAA38BB0100E}"/>
              </a:ext>
            </a:extLst>
          </p:cNvPr>
          <p:cNvSpPr txBox="1"/>
          <p:nvPr/>
        </p:nvSpPr>
        <p:spPr>
          <a:xfrm>
            <a:off x="13576826" y="4987193"/>
            <a:ext cx="14003363"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RESULTS</a:t>
            </a:r>
          </a:p>
        </p:txBody>
      </p:sp>
      <p:sp>
        <p:nvSpPr>
          <p:cNvPr id="1048" name="TextBox 1047">
            <a:extLst>
              <a:ext uri="{FF2B5EF4-FFF2-40B4-BE49-F238E27FC236}">
                <a16:creationId xmlns:a16="http://schemas.microsoft.com/office/drawing/2014/main" id="{0A5345E4-2478-C2D6-FF2C-C1A3072AB037}"/>
              </a:ext>
            </a:extLst>
          </p:cNvPr>
          <p:cNvSpPr txBox="1"/>
          <p:nvPr/>
        </p:nvSpPr>
        <p:spPr>
          <a:xfrm>
            <a:off x="28172943" y="4987521"/>
            <a:ext cx="11485111"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RESULTS</a:t>
            </a:r>
          </a:p>
        </p:txBody>
      </p:sp>
      <p:sp>
        <p:nvSpPr>
          <p:cNvPr id="1049" name="TextBox 1048">
            <a:extLst>
              <a:ext uri="{FF2B5EF4-FFF2-40B4-BE49-F238E27FC236}">
                <a16:creationId xmlns:a16="http://schemas.microsoft.com/office/drawing/2014/main" id="{EAD45AE9-99F8-66BC-A1A6-D2E0111B1572}"/>
              </a:ext>
            </a:extLst>
          </p:cNvPr>
          <p:cNvSpPr txBox="1"/>
          <p:nvPr/>
        </p:nvSpPr>
        <p:spPr>
          <a:xfrm>
            <a:off x="28190130" y="15448677"/>
            <a:ext cx="11532217"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CONCLUSIONS</a:t>
            </a:r>
          </a:p>
        </p:txBody>
      </p:sp>
      <p:pic>
        <p:nvPicPr>
          <p:cNvPr id="1050" name="Picture 4" descr="The Association of Biologists at Texas Tech University Announces the CALL  FOR ABSTRACTS for the">
            <a:extLst>
              <a:ext uri="{FF2B5EF4-FFF2-40B4-BE49-F238E27FC236}">
                <a16:creationId xmlns:a16="http://schemas.microsoft.com/office/drawing/2014/main" id="{70A317EF-41E1-3B32-BE52-0C989480CFA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937319" y="1979179"/>
            <a:ext cx="8577166" cy="2289931"/>
          </a:xfrm>
          <a:prstGeom prst="rect">
            <a:avLst/>
          </a:prstGeom>
          <a:noFill/>
          <a:extLst>
            <a:ext uri="{909E8E84-426E-40DD-AFC4-6F175D3DCCD1}">
              <a14:hiddenFill xmlns:a14="http://schemas.microsoft.com/office/drawing/2010/main">
                <a:solidFill>
                  <a:srgbClr val="FFFFFF"/>
                </a:solidFill>
              </a14:hiddenFill>
            </a:ext>
          </a:extLst>
        </p:spPr>
      </p:pic>
      <p:sp>
        <p:nvSpPr>
          <p:cNvPr id="1054" name="TextBox 1053">
            <a:extLst>
              <a:ext uri="{FF2B5EF4-FFF2-40B4-BE49-F238E27FC236}">
                <a16:creationId xmlns:a16="http://schemas.microsoft.com/office/drawing/2014/main" id="{7F24011D-37DF-A54F-6D9B-ECDD654DE9C6}"/>
              </a:ext>
            </a:extLst>
          </p:cNvPr>
          <p:cNvSpPr txBox="1"/>
          <p:nvPr/>
        </p:nvSpPr>
        <p:spPr>
          <a:xfrm>
            <a:off x="28048557" y="25057238"/>
            <a:ext cx="11641863"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REFERENCES</a:t>
            </a:r>
          </a:p>
        </p:txBody>
      </p:sp>
      <p:sp>
        <p:nvSpPr>
          <p:cNvPr id="1055" name="TextBox 1054">
            <a:extLst>
              <a:ext uri="{FF2B5EF4-FFF2-40B4-BE49-F238E27FC236}">
                <a16:creationId xmlns:a16="http://schemas.microsoft.com/office/drawing/2014/main" id="{87D7E223-E0AF-B1F7-1E8E-0A9C0798449D}"/>
              </a:ext>
            </a:extLst>
          </p:cNvPr>
          <p:cNvSpPr txBox="1"/>
          <p:nvPr/>
        </p:nvSpPr>
        <p:spPr>
          <a:xfrm>
            <a:off x="28030417" y="29445891"/>
            <a:ext cx="11606395" cy="769441"/>
          </a:xfrm>
          <a:prstGeom prst="rect">
            <a:avLst/>
          </a:prstGeom>
          <a:solidFill>
            <a:srgbClr val="FF8928"/>
          </a:solidFill>
        </p:spPr>
        <p:txBody>
          <a:bodyPr wrap="square" rtlCol="0">
            <a:spAutoFit/>
          </a:bodyPr>
          <a:lstStyle/>
          <a:p>
            <a:pPr algn="ctr"/>
            <a:r>
              <a:rPr lang="en-US" sz="4400" b="1" dirty="0">
                <a:latin typeface="Arial" panose="020B0604020202020204" pitchFamily="34" charset="0"/>
                <a:cs typeface="Arial" panose="020B0604020202020204" pitchFamily="34" charset="0"/>
              </a:rPr>
              <a:t>ACKNOWLEDGEMENT</a:t>
            </a:r>
          </a:p>
        </p:txBody>
      </p:sp>
      <p:sp>
        <p:nvSpPr>
          <p:cNvPr id="1056" name="TextBox 1055">
            <a:extLst>
              <a:ext uri="{FF2B5EF4-FFF2-40B4-BE49-F238E27FC236}">
                <a16:creationId xmlns:a16="http://schemas.microsoft.com/office/drawing/2014/main" id="{8B165392-1606-1B71-D2FF-6598EF9DB65C}"/>
              </a:ext>
            </a:extLst>
          </p:cNvPr>
          <p:cNvSpPr txBox="1"/>
          <p:nvPr/>
        </p:nvSpPr>
        <p:spPr>
          <a:xfrm rot="10800000" flipV="1">
            <a:off x="28030890" y="25995458"/>
            <a:ext cx="11627164" cy="3260327"/>
          </a:xfrm>
          <a:prstGeom prst="rect">
            <a:avLst/>
          </a:prstGeom>
          <a:noFill/>
          <a:ln w="38100">
            <a:solidFill>
              <a:srgbClr val="FF0000"/>
            </a:solidFill>
          </a:ln>
        </p:spPr>
        <p:txBody>
          <a:bodyPr wrap="square" lIns="91440" tIns="45720" rIns="91440" bIns="45720" numCol="1" rtlCol="0" anchor="t">
            <a:noAutofit/>
          </a:bodyPr>
          <a:lstStyle/>
          <a:p>
            <a:pPr marL="299352" indent="-299352">
              <a:lnSpc>
                <a:spcPct val="107000"/>
              </a:lnSpc>
              <a:spcAft>
                <a:spcPts val="629"/>
              </a:spcAft>
              <a:buFont typeface="Arial" panose="020B0604020202020204" pitchFamily="34" charset="0"/>
              <a:buChar char="•"/>
            </a:pPr>
            <a:r>
              <a:rPr lang="en-US" sz="2409" dirty="0" err="1">
                <a:latin typeface="Arial" panose="020B0604020202020204" pitchFamily="34" charset="0"/>
                <a:ea typeface="Calibri" panose="020F0502020204030204" pitchFamily="34" charset="0"/>
                <a:cs typeface="Arial" panose="020B0604020202020204" pitchFamily="34" charset="0"/>
              </a:rPr>
              <a:t>Dorminey</a:t>
            </a:r>
            <a:r>
              <a:rPr lang="en-US" sz="2409" dirty="0">
                <a:latin typeface="Arial" panose="020B0604020202020204" pitchFamily="34" charset="0"/>
                <a:ea typeface="Calibri" panose="020F0502020204030204" pitchFamily="34" charset="0"/>
                <a:cs typeface="Arial" panose="020B0604020202020204" pitchFamily="34" charset="0"/>
              </a:rPr>
              <a:t>, B. (2012, November). Dryland Farmers Work Wonders without Water in U.S. West . Scientific American. </a:t>
            </a:r>
          </a:p>
          <a:p>
            <a:pPr marL="319308" indent="-319308">
              <a:lnSpc>
                <a:spcPct val="107000"/>
              </a:lnSpc>
              <a:spcAft>
                <a:spcPts val="629"/>
              </a:spcAft>
              <a:buFont typeface="Arial" panose="020B0604020202020204" pitchFamily="34" charset="0"/>
              <a:buChar char="•"/>
            </a:pPr>
            <a:r>
              <a:rPr lang="en-US" sz="2409" dirty="0">
                <a:latin typeface="Arial" panose="020B0604020202020204" pitchFamily="34" charset="0"/>
                <a:ea typeface="Calibri" panose="020F0502020204030204" pitchFamily="34" charset="0"/>
                <a:cs typeface="Arial" panose="020B0604020202020204" pitchFamily="34" charset="0"/>
              </a:rPr>
              <a:t>Russel, J. C. (1940). The Effect of Surface Cover on Soil Moisture Losses by Evaporation. </a:t>
            </a:r>
            <a:r>
              <a:rPr lang="en-US" sz="2409" i="1" dirty="0">
                <a:latin typeface="Arial" panose="020B0604020202020204" pitchFamily="34" charset="0"/>
                <a:ea typeface="Calibri" panose="020F0502020204030204" pitchFamily="34" charset="0"/>
                <a:cs typeface="Arial" panose="020B0604020202020204" pitchFamily="34" charset="0"/>
              </a:rPr>
              <a:t>Soil Science Society of America Journal</a:t>
            </a:r>
            <a:r>
              <a:rPr lang="en-US" sz="2409" dirty="0">
                <a:latin typeface="Arial" panose="020B0604020202020204" pitchFamily="34" charset="0"/>
                <a:ea typeface="Calibri" panose="020F0502020204030204" pitchFamily="34" charset="0"/>
                <a:cs typeface="Arial" panose="020B0604020202020204" pitchFamily="34" charset="0"/>
              </a:rPr>
              <a:t>, 4(C), 65–70.</a:t>
            </a:r>
          </a:p>
          <a:p>
            <a:pPr marL="319308" indent="-319308">
              <a:lnSpc>
                <a:spcPct val="107000"/>
              </a:lnSpc>
              <a:spcAft>
                <a:spcPts val="629"/>
              </a:spcAft>
              <a:buFont typeface="Arial" panose="020B0604020202020204" pitchFamily="34" charset="0"/>
              <a:buChar char="•"/>
            </a:pPr>
            <a:r>
              <a:rPr lang="en-US" sz="2409" dirty="0">
                <a:latin typeface="Arial" panose="020B0604020202020204" pitchFamily="34" charset="0"/>
                <a:ea typeface="Calibri" panose="020F0502020204030204" pitchFamily="34" charset="0"/>
                <a:cs typeface="Arial" panose="020B0604020202020204" pitchFamily="34" charset="0"/>
              </a:rPr>
              <a:t>Steiner, J. L., </a:t>
            </a:r>
            <a:r>
              <a:rPr lang="en-US" sz="2409" dirty="0" err="1">
                <a:latin typeface="Arial" panose="020B0604020202020204" pitchFamily="34" charset="0"/>
                <a:ea typeface="Calibri" panose="020F0502020204030204" pitchFamily="34" charset="0"/>
                <a:cs typeface="Arial" panose="020B0604020202020204" pitchFamily="34" charset="0"/>
              </a:rPr>
              <a:t>Briske</a:t>
            </a:r>
            <a:r>
              <a:rPr lang="en-US" sz="2409" dirty="0">
                <a:latin typeface="Arial" panose="020B0604020202020204" pitchFamily="34" charset="0"/>
                <a:ea typeface="Calibri" panose="020F0502020204030204" pitchFamily="34" charset="0"/>
                <a:cs typeface="Arial" panose="020B0604020202020204" pitchFamily="34" charset="0"/>
              </a:rPr>
              <a:t>, D. D., Brown, D. P., &amp; </a:t>
            </a:r>
            <a:r>
              <a:rPr lang="en-US" sz="2409" dirty="0" err="1">
                <a:latin typeface="Arial" panose="020B0604020202020204" pitchFamily="34" charset="0"/>
                <a:ea typeface="Calibri" panose="020F0502020204030204" pitchFamily="34" charset="0"/>
                <a:cs typeface="Arial" panose="020B0604020202020204" pitchFamily="34" charset="0"/>
              </a:rPr>
              <a:t>Rottler</a:t>
            </a:r>
            <a:r>
              <a:rPr lang="en-US" sz="2409" dirty="0">
                <a:latin typeface="Arial" panose="020B0604020202020204" pitchFamily="34" charset="0"/>
                <a:ea typeface="Calibri" panose="020F0502020204030204" pitchFamily="34" charset="0"/>
                <a:cs typeface="Arial" panose="020B0604020202020204" pitchFamily="34" charset="0"/>
              </a:rPr>
              <a:t>, C. M. (2018). Vulnerability of Southern Plains agriculture to climate change. </a:t>
            </a:r>
            <a:r>
              <a:rPr lang="en-US" sz="2409" i="1" dirty="0">
                <a:latin typeface="Arial" panose="020B0604020202020204" pitchFamily="34" charset="0"/>
                <a:ea typeface="Calibri" panose="020F0502020204030204" pitchFamily="34" charset="0"/>
                <a:cs typeface="Arial" panose="020B0604020202020204" pitchFamily="34" charset="0"/>
              </a:rPr>
              <a:t>Climatic Change</a:t>
            </a:r>
            <a:r>
              <a:rPr lang="en-US" sz="2409" dirty="0">
                <a:latin typeface="Arial" panose="020B0604020202020204" pitchFamily="34" charset="0"/>
                <a:ea typeface="Calibri" panose="020F0502020204030204" pitchFamily="34" charset="0"/>
                <a:cs typeface="Arial" panose="020B0604020202020204" pitchFamily="34" charset="0"/>
              </a:rPr>
              <a:t>, </a:t>
            </a:r>
            <a:r>
              <a:rPr lang="en-US" sz="2409" i="1" dirty="0">
                <a:latin typeface="Arial" panose="020B0604020202020204" pitchFamily="34" charset="0"/>
                <a:ea typeface="Calibri" panose="020F0502020204030204" pitchFamily="34" charset="0"/>
                <a:cs typeface="Arial" panose="020B0604020202020204" pitchFamily="34" charset="0"/>
              </a:rPr>
              <a:t>146</a:t>
            </a:r>
            <a:r>
              <a:rPr lang="en-US" sz="2409" dirty="0">
                <a:latin typeface="Arial" panose="020B0604020202020204" pitchFamily="34" charset="0"/>
                <a:ea typeface="Calibri" panose="020F0502020204030204" pitchFamily="34" charset="0"/>
                <a:cs typeface="Arial" panose="020B0604020202020204" pitchFamily="34" charset="0"/>
              </a:rPr>
              <a:t>(1–2), 201–218. </a:t>
            </a:r>
          </a:p>
        </p:txBody>
      </p:sp>
      <p:sp>
        <p:nvSpPr>
          <p:cNvPr id="1057" name="TextBox 1056">
            <a:extLst>
              <a:ext uri="{FF2B5EF4-FFF2-40B4-BE49-F238E27FC236}">
                <a16:creationId xmlns:a16="http://schemas.microsoft.com/office/drawing/2014/main" id="{E87A5033-A296-B2BA-C3E7-0649BB367EFC}"/>
              </a:ext>
            </a:extLst>
          </p:cNvPr>
          <p:cNvSpPr txBox="1"/>
          <p:nvPr/>
        </p:nvSpPr>
        <p:spPr>
          <a:xfrm rot="10800000" flipV="1">
            <a:off x="28033227" y="30362786"/>
            <a:ext cx="11606394" cy="2748503"/>
          </a:xfrm>
          <a:prstGeom prst="rect">
            <a:avLst/>
          </a:prstGeom>
          <a:noFill/>
          <a:ln w="38100">
            <a:solidFill>
              <a:srgbClr val="FF0000"/>
            </a:solidFill>
          </a:ln>
        </p:spPr>
        <p:txBody>
          <a:bodyPr wrap="square" lIns="91440" tIns="45720" rIns="91440" bIns="45720" numCol="1" rtlCol="0" anchor="t">
            <a:noAutofit/>
          </a:bodyPr>
          <a:lstStyle/>
          <a:p>
            <a:pPr algn="just"/>
            <a:r>
              <a:rPr lang="en-US" sz="2200" dirty="0">
                <a:latin typeface="Arial" panose="020B0604020202020204" pitchFamily="34" charset="0"/>
                <a:cs typeface="Arial" panose="020B0604020202020204" pitchFamily="34" charset="0"/>
              </a:rPr>
              <a:t>We would like to thank Cotton Inc., James A. “Buddy” Davidson Charitable Foundation, and Texas Tech University Department of Biological Sciences for funding support. We thank Dr. Dylan </a:t>
            </a:r>
            <a:r>
              <a:rPr lang="en-US" sz="2200" dirty="0" err="1">
                <a:latin typeface="Arial" panose="020B0604020202020204" pitchFamily="34" charset="0"/>
                <a:cs typeface="Arial" panose="020B0604020202020204" pitchFamily="34" charset="0"/>
              </a:rPr>
              <a:t>Schwilk</a:t>
            </a:r>
            <a:r>
              <a:rPr lang="en-US" sz="2200" dirty="0">
                <a:latin typeface="Arial" panose="020B0604020202020204" pitchFamily="34" charset="0"/>
                <a:cs typeface="Arial" panose="020B0604020202020204" pitchFamily="34" charset="0"/>
              </a:rPr>
              <a:t> for his insights and help during OTC construction, </a:t>
            </a:r>
            <a:r>
              <a:rPr lang="en-US" sz="2200" dirty="0" err="1">
                <a:latin typeface="Arial" panose="020B0604020202020204" pitchFamily="34" charset="0"/>
                <a:cs typeface="Arial" panose="020B0604020202020204" pitchFamily="34" charset="0"/>
              </a:rPr>
              <a:t>Mr</a:t>
            </a:r>
            <a:r>
              <a:rPr lang="en-US" sz="2200" dirty="0">
                <a:latin typeface="Arial" panose="020B0604020202020204" pitchFamily="34" charset="0"/>
                <a:cs typeface="Arial" panose="020B0604020202020204" pitchFamily="34" charset="0"/>
              </a:rPr>
              <a:t> </a:t>
            </a:r>
            <a:r>
              <a:rPr lang="en-US" sz="2200" dirty="0" err="1">
                <a:latin typeface="Arial" panose="020B0604020202020204" pitchFamily="34" charset="0"/>
                <a:cs typeface="Arial" panose="020B0604020202020204" pitchFamily="34" charset="0"/>
              </a:rPr>
              <a:t>Lelton</a:t>
            </a:r>
            <a:r>
              <a:rPr lang="en-US" sz="2200" dirty="0">
                <a:latin typeface="Arial" panose="020B0604020202020204" pitchFamily="34" charset="0"/>
                <a:cs typeface="Arial" panose="020B0604020202020204" pitchFamily="34" charset="0"/>
              </a:rPr>
              <a:t> Howell for facilitating field activities. Thanks to all </a:t>
            </a:r>
            <a:r>
              <a:rPr lang="en-US" sz="2200" dirty="0" err="1">
                <a:latin typeface="Arial" panose="020B0604020202020204" pitchFamily="34" charset="0"/>
                <a:cs typeface="Arial" panose="020B0604020202020204" pitchFamily="34" charset="0"/>
              </a:rPr>
              <a:t>EcoHealth</a:t>
            </a:r>
            <a:r>
              <a:rPr lang="en-US" sz="2200" dirty="0">
                <a:latin typeface="Arial" panose="020B0604020202020204" pitchFamily="34" charset="0"/>
                <a:cs typeface="Arial" panose="020B0604020202020204" pitchFamily="34" charset="0"/>
              </a:rPr>
              <a:t> lab members for their valuable supports, guidance and insights during the project period.</a:t>
            </a:r>
          </a:p>
        </p:txBody>
      </p:sp>
      <p:pic>
        <p:nvPicPr>
          <p:cNvPr id="1058" name="Picture 6" descr="Cotton Incorporated - US Upland Cotton Research &amp; Marketing Company">
            <a:extLst>
              <a:ext uri="{FF2B5EF4-FFF2-40B4-BE49-F238E27FC236}">
                <a16:creationId xmlns:a16="http://schemas.microsoft.com/office/drawing/2014/main" id="{FD6CFDB0-4497-A50F-F9C6-A3D86BF0C90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201078" y="32438135"/>
            <a:ext cx="1787922" cy="475169"/>
          </a:xfrm>
          <a:prstGeom prst="rect">
            <a:avLst/>
          </a:prstGeom>
          <a:noFill/>
          <a:extLst>
            <a:ext uri="{909E8E84-426E-40DD-AFC4-6F175D3DCCD1}">
              <a14:hiddenFill xmlns:a14="http://schemas.microsoft.com/office/drawing/2010/main">
                <a:solidFill>
                  <a:srgbClr val="FFFFFF"/>
                </a:solidFill>
              </a14:hiddenFill>
            </a:ext>
          </a:extLst>
        </p:spPr>
      </p:pic>
      <p:pic>
        <p:nvPicPr>
          <p:cNvPr id="1060" name="Picture 8" descr="No photo description available.">
            <a:extLst>
              <a:ext uri="{FF2B5EF4-FFF2-40B4-BE49-F238E27FC236}">
                <a16:creationId xmlns:a16="http://schemas.microsoft.com/office/drawing/2014/main" id="{BA9761F2-075F-1425-AAE7-56676DE8B3F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8546752" y="32185947"/>
            <a:ext cx="735237" cy="735237"/>
          </a:xfrm>
          <a:prstGeom prst="rect">
            <a:avLst/>
          </a:prstGeom>
          <a:noFill/>
          <a:extLst>
            <a:ext uri="{909E8E84-426E-40DD-AFC4-6F175D3DCCD1}">
              <a14:hiddenFill xmlns:a14="http://schemas.microsoft.com/office/drawing/2010/main">
                <a:solidFill>
                  <a:srgbClr val="FFFFFF"/>
                </a:solidFill>
              </a14:hiddenFill>
            </a:ext>
          </a:extLst>
        </p:spPr>
      </p:pic>
      <p:pic>
        <p:nvPicPr>
          <p:cNvPr id="1062" name="Picture 12" descr="9th TEXAS TECH ANNUAL BIOLOGICAL SCIENCES SYMPOSIUM (TTABSS) DEPARTMENT OF  BIOLOGICAL SCIENCES LUBBOCK, TEXAS APRIL 6-7, 2018">
            <a:extLst>
              <a:ext uri="{FF2B5EF4-FFF2-40B4-BE49-F238E27FC236}">
                <a16:creationId xmlns:a16="http://schemas.microsoft.com/office/drawing/2014/main" id="{C9053844-A647-1F82-B546-5AE135A8217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1732289" y="32267655"/>
            <a:ext cx="2753915" cy="696181"/>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32">
            <a:extLst>
              <a:ext uri="{FF2B5EF4-FFF2-40B4-BE49-F238E27FC236}">
                <a16:creationId xmlns:a16="http://schemas.microsoft.com/office/drawing/2014/main" id="{9AEE5885-C6A5-BBBC-4CF4-F535AA47DFBD}"/>
              </a:ext>
            </a:extLst>
          </p:cNvPr>
          <p:cNvPicPr>
            <a:picLocks noChangeAspect="1"/>
          </p:cNvPicPr>
          <p:nvPr/>
        </p:nvPicPr>
        <p:blipFill>
          <a:blip r:embed="rId11"/>
          <a:stretch>
            <a:fillRect/>
          </a:stretch>
        </p:blipFill>
        <p:spPr>
          <a:xfrm>
            <a:off x="14140335" y="8211670"/>
            <a:ext cx="13080714" cy="7714267"/>
          </a:xfrm>
          <a:prstGeom prst="rect">
            <a:avLst/>
          </a:prstGeom>
        </p:spPr>
      </p:pic>
      <p:pic>
        <p:nvPicPr>
          <p:cNvPr id="35" name="Picture 34">
            <a:extLst>
              <a:ext uri="{FF2B5EF4-FFF2-40B4-BE49-F238E27FC236}">
                <a16:creationId xmlns:a16="http://schemas.microsoft.com/office/drawing/2014/main" id="{0FFE4F90-5889-0790-F7F3-1AA8AC319979}"/>
              </a:ext>
            </a:extLst>
          </p:cNvPr>
          <p:cNvPicPr>
            <a:picLocks noChangeAspect="1"/>
          </p:cNvPicPr>
          <p:nvPr/>
        </p:nvPicPr>
        <p:blipFill>
          <a:blip r:embed="rId12"/>
          <a:stretch>
            <a:fillRect/>
          </a:stretch>
        </p:blipFill>
        <p:spPr>
          <a:xfrm>
            <a:off x="14098573" y="19112288"/>
            <a:ext cx="13077151" cy="7745881"/>
          </a:xfrm>
          <a:prstGeom prst="rect">
            <a:avLst/>
          </a:prstGeom>
        </p:spPr>
      </p:pic>
      <p:pic>
        <p:nvPicPr>
          <p:cNvPr id="37" name="Picture 36">
            <a:extLst>
              <a:ext uri="{FF2B5EF4-FFF2-40B4-BE49-F238E27FC236}">
                <a16:creationId xmlns:a16="http://schemas.microsoft.com/office/drawing/2014/main" id="{425A51D1-36E6-6C96-2BC8-C9198297D38F}"/>
              </a:ext>
            </a:extLst>
          </p:cNvPr>
          <p:cNvPicPr>
            <a:picLocks noChangeAspect="1"/>
          </p:cNvPicPr>
          <p:nvPr/>
        </p:nvPicPr>
        <p:blipFill>
          <a:blip r:embed="rId13"/>
          <a:stretch>
            <a:fillRect/>
          </a:stretch>
        </p:blipFill>
        <p:spPr>
          <a:xfrm>
            <a:off x="14169444" y="29465342"/>
            <a:ext cx="13029337" cy="7745881"/>
          </a:xfrm>
          <a:prstGeom prst="rect">
            <a:avLst/>
          </a:prstGeom>
        </p:spPr>
      </p:pic>
      <mc:AlternateContent xmlns:mc="http://schemas.openxmlformats.org/markup-compatibility/2006">
        <mc:Choice xmlns:a14="http://schemas.microsoft.com/office/drawing/2010/main" Requires="a14">
          <p:sp>
            <p:nvSpPr>
              <p:cNvPr id="39" name="TextBox 38">
                <a:extLst>
                  <a:ext uri="{FF2B5EF4-FFF2-40B4-BE49-F238E27FC236}">
                    <a16:creationId xmlns:a16="http://schemas.microsoft.com/office/drawing/2014/main" id="{ACFDBB65-3952-D057-077B-4D9EB4610DD0}"/>
                  </a:ext>
                </a:extLst>
              </p:cNvPr>
              <p:cNvSpPr txBox="1"/>
              <p:nvPr/>
            </p:nvSpPr>
            <p:spPr>
              <a:xfrm>
                <a:off x="17089624" y="9586829"/>
                <a:ext cx="3497020" cy="839332"/>
              </a:xfrm>
              <a:prstGeom prst="rect">
                <a:avLst/>
              </a:prstGeom>
              <a:noFill/>
            </p:spPr>
            <p:txBody>
              <a:bodyPr wrap="square" rtlCol="0">
                <a:spAutoFit/>
              </a:bodyPr>
              <a:lstStyle/>
              <a:p>
                <a:r>
                  <a:rPr lang="en-US" sz="2400" b="1" dirty="0"/>
                  <a:t>Irrigation</a:t>
                </a:r>
              </a:p>
              <a:p>
                <a:r>
                  <a:rPr lang="en-US" sz="2400" b="1" dirty="0"/>
                  <a:t>(</a:t>
                </a:r>
                <a14:m>
                  <m:oMath xmlns:m="http://schemas.openxmlformats.org/officeDocument/2006/math">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ea typeface="Cambria Math" panose="02040503050406030204" pitchFamily="18" charset="0"/>
                          </a:rPr>
                          <m:t>𝝌</m:t>
                        </m:r>
                      </m:e>
                      <m:sup>
                        <m:r>
                          <a:rPr lang="en-US" sz="2400" b="1" i="1" smtClean="0">
                            <a:latin typeface="Cambria Math" panose="02040503050406030204" pitchFamily="18" charset="0"/>
                          </a:rPr>
                          <m:t>𝟐</m:t>
                        </m:r>
                      </m:sup>
                    </m:sSup>
                    <m:r>
                      <a:rPr lang="en-US" sz="2400" b="1" i="1" smtClean="0">
                        <a:latin typeface="Cambria Math" panose="02040503050406030204" pitchFamily="18" charset="0"/>
                      </a:rPr>
                      <m:t>=</m:t>
                    </m:r>
                    <m:r>
                      <a:rPr lang="en-US" sz="2400" b="1" i="1" smtClean="0">
                        <a:latin typeface="Cambria Math" panose="02040503050406030204" pitchFamily="18" charset="0"/>
                      </a:rPr>
                      <m:t>𝟓</m:t>
                    </m:r>
                    <m:r>
                      <a:rPr lang="en-US" sz="2400" b="1" i="1" smtClean="0">
                        <a:latin typeface="Cambria Math" panose="02040503050406030204" pitchFamily="18" charset="0"/>
                      </a:rPr>
                      <m:t>.</m:t>
                    </m:r>
                    <m:r>
                      <a:rPr lang="en-US" sz="2400" b="1" i="1" smtClean="0">
                        <a:latin typeface="Cambria Math" panose="02040503050406030204" pitchFamily="18" charset="0"/>
                      </a:rPr>
                      <m:t>𝟑𝟎</m:t>
                    </m:r>
                    <m:r>
                      <a:rPr lang="en-US" sz="2400" b="1" i="1" smtClean="0">
                        <a:latin typeface="Cambria Math" panose="02040503050406030204" pitchFamily="18" charset="0"/>
                      </a:rPr>
                      <m:t>,  </m:t>
                    </m:r>
                    <m:r>
                      <a:rPr lang="en-US" sz="2400" b="1" i="1" smtClean="0">
                        <a:latin typeface="Cambria Math" panose="02040503050406030204" pitchFamily="18" charset="0"/>
                      </a:rPr>
                      <m:t>𝒑</m:t>
                    </m:r>
                    <m:r>
                      <a:rPr lang="en-US" sz="2400" b="1" i="1" smtClean="0">
                        <a:latin typeface="Cambria Math" panose="02040503050406030204" pitchFamily="18" charset="0"/>
                      </a:rPr>
                      <m:t>=</m:t>
                    </m:r>
                    <m:r>
                      <a:rPr lang="en-US" sz="2400" b="1" i="1" smtClean="0">
                        <a:latin typeface="Cambria Math" panose="02040503050406030204" pitchFamily="18" charset="0"/>
                      </a:rPr>
                      <m:t>𝟎</m:t>
                    </m:r>
                    <m:r>
                      <a:rPr lang="en-US" sz="2400" b="1" i="1" smtClean="0">
                        <a:latin typeface="Cambria Math" panose="02040503050406030204" pitchFamily="18" charset="0"/>
                      </a:rPr>
                      <m:t>.</m:t>
                    </m:r>
                    <m:r>
                      <a:rPr lang="en-US" sz="2400" b="1" i="1" smtClean="0">
                        <a:latin typeface="Cambria Math" panose="02040503050406030204" pitchFamily="18" charset="0"/>
                      </a:rPr>
                      <m:t>𝟎𝟐𝟏</m:t>
                    </m:r>
                    <m:r>
                      <a:rPr lang="en-US" sz="2400" b="1" i="1" smtClean="0">
                        <a:latin typeface="Cambria Math" panose="02040503050406030204" pitchFamily="18" charset="0"/>
                      </a:rPr>
                      <m:t>)</m:t>
                    </m:r>
                  </m:oMath>
                </a14:m>
                <a:endParaRPr lang="en-US" sz="2400" b="1" dirty="0"/>
              </a:p>
            </p:txBody>
          </p:sp>
        </mc:Choice>
        <mc:Fallback>
          <p:sp>
            <p:nvSpPr>
              <p:cNvPr id="39" name="TextBox 38">
                <a:extLst>
                  <a:ext uri="{FF2B5EF4-FFF2-40B4-BE49-F238E27FC236}">
                    <a16:creationId xmlns:a16="http://schemas.microsoft.com/office/drawing/2014/main" id="{ACFDBB65-3952-D057-077B-4D9EB4610DD0}"/>
                  </a:ext>
                </a:extLst>
              </p:cNvPr>
              <p:cNvSpPr txBox="1">
                <a:spLocks noRot="1" noChangeAspect="1" noMove="1" noResize="1" noEditPoints="1" noAdjustHandles="1" noChangeArrowheads="1" noChangeShapeType="1" noTextEdit="1"/>
              </p:cNvSpPr>
              <p:nvPr/>
            </p:nvSpPr>
            <p:spPr>
              <a:xfrm>
                <a:off x="17089624" y="9586829"/>
                <a:ext cx="3497020" cy="839332"/>
              </a:xfrm>
              <a:prstGeom prst="rect">
                <a:avLst/>
              </a:prstGeom>
              <a:blipFill>
                <a:blip r:embed="rId14"/>
                <a:stretch>
                  <a:fillRect l="-2536" t="-6061" r="-362" b="-16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0" name="TextBox 39">
                <a:extLst>
                  <a:ext uri="{FF2B5EF4-FFF2-40B4-BE49-F238E27FC236}">
                    <a16:creationId xmlns:a16="http://schemas.microsoft.com/office/drawing/2014/main" id="{B64E78CA-9D12-5BF5-F809-062CF693F8B5}"/>
                  </a:ext>
                </a:extLst>
              </p:cNvPr>
              <p:cNvSpPr txBox="1"/>
              <p:nvPr/>
            </p:nvSpPr>
            <p:spPr>
              <a:xfrm>
                <a:off x="15377366" y="20328086"/>
                <a:ext cx="4470400" cy="839332"/>
              </a:xfrm>
              <a:prstGeom prst="rect">
                <a:avLst/>
              </a:prstGeom>
              <a:noFill/>
            </p:spPr>
            <p:txBody>
              <a:bodyPr wrap="square" rtlCol="0">
                <a:spAutoFit/>
              </a:bodyPr>
              <a:lstStyle/>
              <a:p>
                <a:r>
                  <a:rPr lang="en-US" sz="2400" b="1" dirty="0"/>
                  <a:t>Warming : Residue</a:t>
                </a:r>
              </a:p>
              <a:p>
                <a:r>
                  <a:rPr lang="en-US" sz="2400" b="1" dirty="0"/>
                  <a:t>(</a:t>
                </a:r>
                <a14:m>
                  <m:oMath xmlns:m="http://schemas.openxmlformats.org/officeDocument/2006/math">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ea typeface="Cambria Math" panose="02040503050406030204" pitchFamily="18" charset="0"/>
                          </a:rPr>
                          <m:t>𝝌</m:t>
                        </m:r>
                      </m:e>
                      <m:sup>
                        <m:r>
                          <a:rPr lang="en-US" sz="2400" b="1" i="1" smtClean="0">
                            <a:latin typeface="Cambria Math" panose="02040503050406030204" pitchFamily="18" charset="0"/>
                          </a:rPr>
                          <m:t>𝟐</m:t>
                        </m:r>
                      </m:sup>
                    </m:sSup>
                    <m:r>
                      <a:rPr lang="en-US" sz="2400" b="1" i="1" smtClean="0">
                        <a:latin typeface="Cambria Math" panose="02040503050406030204" pitchFamily="18" charset="0"/>
                      </a:rPr>
                      <m:t>=</m:t>
                    </m:r>
                    <m:r>
                      <a:rPr lang="en-US" sz="2400" b="1" i="1" smtClean="0">
                        <a:latin typeface="Cambria Math" panose="02040503050406030204" pitchFamily="18" charset="0"/>
                      </a:rPr>
                      <m:t>𝟒</m:t>
                    </m:r>
                    <m:r>
                      <a:rPr lang="en-US" sz="2400" b="1" i="1" smtClean="0">
                        <a:latin typeface="Cambria Math" panose="02040503050406030204" pitchFamily="18" charset="0"/>
                      </a:rPr>
                      <m:t>.</m:t>
                    </m:r>
                    <m:r>
                      <a:rPr lang="en-US" sz="2400" b="1" i="1" smtClean="0">
                        <a:latin typeface="Cambria Math" panose="02040503050406030204" pitchFamily="18" charset="0"/>
                      </a:rPr>
                      <m:t>𝟕𝟓</m:t>
                    </m:r>
                    <m:r>
                      <a:rPr lang="en-US" sz="2400" b="1" i="1" smtClean="0">
                        <a:latin typeface="Cambria Math" panose="02040503050406030204" pitchFamily="18" charset="0"/>
                      </a:rPr>
                      <m:t>,  </m:t>
                    </m:r>
                    <m:r>
                      <a:rPr lang="en-US" sz="2400" b="1" i="1" smtClean="0">
                        <a:latin typeface="Cambria Math" panose="02040503050406030204" pitchFamily="18" charset="0"/>
                      </a:rPr>
                      <m:t>𝒑</m:t>
                    </m:r>
                    <m:r>
                      <a:rPr lang="en-US" sz="2400" b="1" i="1" smtClean="0">
                        <a:latin typeface="Cambria Math" panose="02040503050406030204" pitchFamily="18" charset="0"/>
                      </a:rPr>
                      <m:t>=</m:t>
                    </m:r>
                    <m:r>
                      <a:rPr lang="en-US" sz="2400" b="1" i="1" smtClean="0">
                        <a:latin typeface="Cambria Math" panose="02040503050406030204" pitchFamily="18" charset="0"/>
                      </a:rPr>
                      <m:t>𝟎</m:t>
                    </m:r>
                    <m:r>
                      <a:rPr lang="en-US" sz="2400" b="1" i="1" smtClean="0">
                        <a:latin typeface="Cambria Math" panose="02040503050406030204" pitchFamily="18" charset="0"/>
                      </a:rPr>
                      <m:t>.</m:t>
                    </m:r>
                    <m:r>
                      <a:rPr lang="en-US" sz="2400" b="1" i="1" smtClean="0">
                        <a:latin typeface="Cambria Math" panose="02040503050406030204" pitchFamily="18" charset="0"/>
                      </a:rPr>
                      <m:t>𝟎𝟐𝟗</m:t>
                    </m:r>
                    <m:r>
                      <a:rPr lang="en-US" sz="2400" b="1" i="1" smtClean="0">
                        <a:latin typeface="Cambria Math" panose="02040503050406030204" pitchFamily="18" charset="0"/>
                      </a:rPr>
                      <m:t>)</m:t>
                    </m:r>
                  </m:oMath>
                </a14:m>
                <a:endParaRPr lang="en-US" sz="2400" b="1" dirty="0"/>
              </a:p>
            </p:txBody>
          </p:sp>
        </mc:Choice>
        <mc:Fallback>
          <p:sp>
            <p:nvSpPr>
              <p:cNvPr id="40" name="TextBox 39">
                <a:extLst>
                  <a:ext uri="{FF2B5EF4-FFF2-40B4-BE49-F238E27FC236}">
                    <a16:creationId xmlns:a16="http://schemas.microsoft.com/office/drawing/2014/main" id="{B64E78CA-9D12-5BF5-F809-062CF693F8B5}"/>
                  </a:ext>
                </a:extLst>
              </p:cNvPr>
              <p:cNvSpPr txBox="1">
                <a:spLocks noRot="1" noChangeAspect="1" noMove="1" noResize="1" noEditPoints="1" noAdjustHandles="1" noChangeArrowheads="1" noChangeShapeType="1" noTextEdit="1"/>
              </p:cNvSpPr>
              <p:nvPr/>
            </p:nvSpPr>
            <p:spPr>
              <a:xfrm>
                <a:off x="15377366" y="20328086"/>
                <a:ext cx="4470400" cy="839332"/>
              </a:xfrm>
              <a:prstGeom prst="rect">
                <a:avLst/>
              </a:prstGeom>
              <a:blipFill>
                <a:blip r:embed="rId15"/>
                <a:stretch>
                  <a:fillRect l="-2273" t="-5970" b="-1641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41" name="TextBox 40">
                <a:extLst>
                  <a:ext uri="{FF2B5EF4-FFF2-40B4-BE49-F238E27FC236}">
                    <a16:creationId xmlns:a16="http://schemas.microsoft.com/office/drawing/2014/main" id="{F8AA1685-7805-5FBF-31EF-3B63FAB1A1B0}"/>
                  </a:ext>
                </a:extLst>
              </p:cNvPr>
              <p:cNvSpPr txBox="1"/>
              <p:nvPr/>
            </p:nvSpPr>
            <p:spPr>
              <a:xfrm>
                <a:off x="21708683" y="30847723"/>
                <a:ext cx="5160911" cy="847668"/>
              </a:xfrm>
              <a:prstGeom prst="rect">
                <a:avLst/>
              </a:prstGeom>
              <a:noFill/>
            </p:spPr>
            <p:txBody>
              <a:bodyPr wrap="square" rtlCol="0">
                <a:spAutoFit/>
              </a:bodyPr>
              <a:lstStyle/>
              <a:p>
                <a:r>
                  <a:rPr lang="en-US" sz="2400" b="1" dirty="0"/>
                  <a:t>Warming (</a:t>
                </a:r>
                <a14:m>
                  <m:oMath xmlns:m="http://schemas.openxmlformats.org/officeDocument/2006/math">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ea typeface="Cambria Math" panose="02040503050406030204" pitchFamily="18" charset="0"/>
                          </a:rPr>
                          <m:t>𝝌</m:t>
                        </m:r>
                      </m:e>
                      <m:sup>
                        <m:r>
                          <a:rPr lang="en-US" sz="2400" b="1" i="1" smtClean="0">
                            <a:latin typeface="Cambria Math" panose="02040503050406030204" pitchFamily="18" charset="0"/>
                          </a:rPr>
                          <m:t>𝟐</m:t>
                        </m:r>
                      </m:sup>
                    </m:sSup>
                    <m:r>
                      <a:rPr lang="en-US" sz="2400" b="1" i="1" smtClean="0">
                        <a:latin typeface="Cambria Math" panose="02040503050406030204" pitchFamily="18" charset="0"/>
                      </a:rPr>
                      <m:t>=</m:t>
                    </m:r>
                    <m:r>
                      <a:rPr lang="en-US" sz="2400" b="1" i="1" smtClean="0">
                        <a:latin typeface="Cambria Math" panose="02040503050406030204" pitchFamily="18" charset="0"/>
                      </a:rPr>
                      <m:t>𝟔</m:t>
                    </m:r>
                    <m:r>
                      <a:rPr lang="en-US" sz="2400" b="1" i="1" smtClean="0">
                        <a:latin typeface="Cambria Math" panose="02040503050406030204" pitchFamily="18" charset="0"/>
                      </a:rPr>
                      <m:t>.</m:t>
                    </m:r>
                    <m:r>
                      <a:rPr lang="en-US" sz="2400" b="1" i="1" smtClean="0">
                        <a:latin typeface="Cambria Math" panose="02040503050406030204" pitchFamily="18" charset="0"/>
                      </a:rPr>
                      <m:t>𝟒𝟕</m:t>
                    </m:r>
                    <m:r>
                      <a:rPr lang="en-US" sz="2400" b="1" i="1" smtClean="0">
                        <a:latin typeface="Cambria Math" panose="02040503050406030204" pitchFamily="18" charset="0"/>
                      </a:rPr>
                      <m:t>,  </m:t>
                    </m:r>
                    <m:r>
                      <a:rPr lang="en-US" sz="2400" b="1" i="1" smtClean="0">
                        <a:latin typeface="Cambria Math" panose="02040503050406030204" pitchFamily="18" charset="0"/>
                      </a:rPr>
                      <m:t>𝒑</m:t>
                    </m:r>
                    <m:r>
                      <a:rPr lang="en-US" sz="2400" b="1" i="1" smtClean="0">
                        <a:latin typeface="Cambria Math" panose="02040503050406030204" pitchFamily="18" charset="0"/>
                      </a:rPr>
                      <m:t>=</m:t>
                    </m:r>
                    <m:r>
                      <a:rPr lang="en-US" sz="2400" b="1" i="1" smtClean="0">
                        <a:latin typeface="Cambria Math" panose="02040503050406030204" pitchFamily="18" charset="0"/>
                      </a:rPr>
                      <m:t>𝟎</m:t>
                    </m:r>
                    <m:r>
                      <a:rPr lang="en-US" sz="2400" b="1" i="1" smtClean="0">
                        <a:latin typeface="Cambria Math" panose="02040503050406030204" pitchFamily="18" charset="0"/>
                      </a:rPr>
                      <m:t>.</m:t>
                    </m:r>
                    <m:r>
                      <a:rPr lang="en-US" sz="2400" b="1" i="1" smtClean="0">
                        <a:latin typeface="Cambria Math" panose="02040503050406030204" pitchFamily="18" charset="0"/>
                      </a:rPr>
                      <m:t>𝟎𝟏𝟏</m:t>
                    </m:r>
                    <m:r>
                      <a:rPr lang="en-US" sz="2400" b="1" i="1" smtClean="0">
                        <a:latin typeface="Cambria Math" panose="02040503050406030204" pitchFamily="18" charset="0"/>
                      </a:rPr>
                      <m:t>)</m:t>
                    </m:r>
                  </m:oMath>
                </a14:m>
                <a:endParaRPr lang="en-US" sz="2400" b="1" dirty="0"/>
              </a:p>
              <a:p>
                <a:r>
                  <a:rPr lang="en-US" sz="2400" b="1" dirty="0"/>
                  <a:t>Residue (</a:t>
                </a:r>
                <a14:m>
                  <m:oMath xmlns:m="http://schemas.openxmlformats.org/officeDocument/2006/math">
                    <m:sSup>
                      <m:sSupPr>
                        <m:ctrlPr>
                          <a:rPr lang="en-US" sz="2400" b="1" i="1" smtClean="0">
                            <a:latin typeface="Cambria Math" panose="02040503050406030204" pitchFamily="18" charset="0"/>
                          </a:rPr>
                        </m:ctrlPr>
                      </m:sSupPr>
                      <m:e>
                        <m:r>
                          <a:rPr lang="en-US" sz="2400" b="1" i="1" smtClean="0">
                            <a:latin typeface="Cambria Math" panose="02040503050406030204" pitchFamily="18" charset="0"/>
                            <a:ea typeface="Cambria Math" panose="02040503050406030204" pitchFamily="18" charset="0"/>
                          </a:rPr>
                          <m:t>𝝌</m:t>
                        </m:r>
                      </m:e>
                      <m:sup>
                        <m:r>
                          <a:rPr lang="en-US" sz="2400" b="1" i="1" smtClean="0">
                            <a:latin typeface="Cambria Math" panose="02040503050406030204" pitchFamily="18" charset="0"/>
                          </a:rPr>
                          <m:t>𝟐</m:t>
                        </m:r>
                      </m:sup>
                    </m:sSup>
                    <m:r>
                      <a:rPr lang="en-US" sz="2400" b="1" i="1" smtClean="0">
                        <a:latin typeface="Cambria Math" panose="02040503050406030204" pitchFamily="18" charset="0"/>
                      </a:rPr>
                      <m:t> =</m:t>
                    </m:r>
                    <m:r>
                      <a:rPr lang="en-US" sz="2400" b="1" i="1" smtClean="0">
                        <a:latin typeface="Cambria Math" panose="02040503050406030204" pitchFamily="18" charset="0"/>
                      </a:rPr>
                      <m:t>𝟏𝟒</m:t>
                    </m:r>
                    <m:r>
                      <a:rPr lang="en-US" sz="2400" b="1" i="1" smtClean="0">
                        <a:latin typeface="Cambria Math" panose="02040503050406030204" pitchFamily="18" charset="0"/>
                      </a:rPr>
                      <m:t>.</m:t>
                    </m:r>
                    <m:r>
                      <a:rPr lang="en-US" sz="2400" b="1" i="1" smtClean="0">
                        <a:latin typeface="Cambria Math" panose="02040503050406030204" pitchFamily="18" charset="0"/>
                      </a:rPr>
                      <m:t>𝟑𝟖</m:t>
                    </m:r>
                    <m:r>
                      <a:rPr lang="en-US" sz="2400" b="1" i="1" smtClean="0">
                        <a:latin typeface="Cambria Math" panose="02040503050406030204" pitchFamily="18" charset="0"/>
                      </a:rPr>
                      <m:t>,  </m:t>
                    </m:r>
                    <m:r>
                      <a:rPr lang="en-US" sz="2400" b="1" i="1" smtClean="0">
                        <a:latin typeface="Cambria Math" panose="02040503050406030204" pitchFamily="18" charset="0"/>
                      </a:rPr>
                      <m:t>𝒑</m:t>
                    </m:r>
                    <m:r>
                      <a:rPr lang="en-US" sz="2400" b="1" i="1" smtClean="0">
                        <a:latin typeface="Cambria Math" panose="02040503050406030204" pitchFamily="18" charset="0"/>
                      </a:rPr>
                      <m:t>=</m:t>
                    </m:r>
                    <m:r>
                      <a:rPr lang="en-US" sz="2400" b="1" i="1" smtClean="0">
                        <a:latin typeface="Cambria Math" panose="02040503050406030204" pitchFamily="18" charset="0"/>
                      </a:rPr>
                      <m:t>𝟎</m:t>
                    </m:r>
                    <m:r>
                      <a:rPr lang="en-US" sz="2400" b="1" i="1" smtClean="0">
                        <a:latin typeface="Cambria Math" panose="02040503050406030204" pitchFamily="18" charset="0"/>
                      </a:rPr>
                      <m:t>.</m:t>
                    </m:r>
                    <m:r>
                      <a:rPr lang="en-US" sz="2400" b="1" i="1" smtClean="0">
                        <a:latin typeface="Cambria Math" panose="02040503050406030204" pitchFamily="18" charset="0"/>
                      </a:rPr>
                      <m:t>𝟎𝟎𝟎𝟏𝟒</m:t>
                    </m:r>
                    <m:r>
                      <a:rPr lang="en-US" sz="2400" b="1" i="1" smtClean="0">
                        <a:latin typeface="Cambria Math" panose="02040503050406030204" pitchFamily="18" charset="0"/>
                      </a:rPr>
                      <m:t>)</m:t>
                    </m:r>
                  </m:oMath>
                </a14:m>
                <a:endParaRPr lang="en-US" sz="2400" b="1" dirty="0"/>
              </a:p>
            </p:txBody>
          </p:sp>
        </mc:Choice>
        <mc:Fallback>
          <p:sp>
            <p:nvSpPr>
              <p:cNvPr id="41" name="TextBox 40">
                <a:extLst>
                  <a:ext uri="{FF2B5EF4-FFF2-40B4-BE49-F238E27FC236}">
                    <a16:creationId xmlns:a16="http://schemas.microsoft.com/office/drawing/2014/main" id="{F8AA1685-7805-5FBF-31EF-3B63FAB1A1B0}"/>
                  </a:ext>
                </a:extLst>
              </p:cNvPr>
              <p:cNvSpPr txBox="1">
                <a:spLocks noRot="1" noChangeAspect="1" noMove="1" noResize="1" noEditPoints="1" noAdjustHandles="1" noChangeArrowheads="1" noChangeShapeType="1" noTextEdit="1"/>
              </p:cNvSpPr>
              <p:nvPr/>
            </p:nvSpPr>
            <p:spPr>
              <a:xfrm>
                <a:off x="21708683" y="30847723"/>
                <a:ext cx="5160911" cy="847668"/>
              </a:xfrm>
              <a:prstGeom prst="rect">
                <a:avLst/>
              </a:prstGeom>
              <a:blipFill>
                <a:blip r:embed="rId16"/>
                <a:stretch>
                  <a:fillRect l="-1966" t="-4412" r="-491" b="-16176"/>
                </a:stretch>
              </a:blipFill>
            </p:spPr>
            <p:txBody>
              <a:bodyPr/>
              <a:lstStyle/>
              <a:p>
                <a:r>
                  <a:rPr lang="en-US">
                    <a:noFill/>
                  </a:rPr>
                  <a:t> </a:t>
                </a:r>
              </a:p>
            </p:txBody>
          </p:sp>
        </mc:Fallback>
      </mc:AlternateContent>
      <p:sp>
        <p:nvSpPr>
          <p:cNvPr id="42" name="TextBox 41">
            <a:extLst>
              <a:ext uri="{FF2B5EF4-FFF2-40B4-BE49-F238E27FC236}">
                <a16:creationId xmlns:a16="http://schemas.microsoft.com/office/drawing/2014/main" id="{DAFE16CA-AF7D-5341-B613-13B21730CC16}"/>
              </a:ext>
            </a:extLst>
          </p:cNvPr>
          <p:cNvSpPr txBox="1"/>
          <p:nvPr/>
        </p:nvSpPr>
        <p:spPr>
          <a:xfrm>
            <a:off x="41017371" y="36271200"/>
            <a:ext cx="184731" cy="369332"/>
          </a:xfrm>
          <a:prstGeom prst="rect">
            <a:avLst/>
          </a:prstGeom>
          <a:noFill/>
        </p:spPr>
        <p:txBody>
          <a:bodyPr wrap="none" rtlCol="0">
            <a:spAutoFit/>
          </a:bodyPr>
          <a:lstStyle/>
          <a:p>
            <a:endParaRPr lang="en-US" dirty="0"/>
          </a:p>
        </p:txBody>
      </p:sp>
      <p:sp>
        <p:nvSpPr>
          <p:cNvPr id="43" name="TextBox 42">
            <a:extLst>
              <a:ext uri="{FF2B5EF4-FFF2-40B4-BE49-F238E27FC236}">
                <a16:creationId xmlns:a16="http://schemas.microsoft.com/office/drawing/2014/main" id="{2BB89304-7F7C-57A8-4C62-F05D7B4ACFE4}"/>
              </a:ext>
            </a:extLst>
          </p:cNvPr>
          <p:cNvSpPr txBox="1"/>
          <p:nvPr/>
        </p:nvSpPr>
        <p:spPr>
          <a:xfrm>
            <a:off x="35225902" y="34723352"/>
            <a:ext cx="4432152" cy="1077218"/>
          </a:xfrm>
          <a:prstGeom prst="rect">
            <a:avLst/>
          </a:prstGeom>
          <a:noFill/>
        </p:spPr>
        <p:txBody>
          <a:bodyPr wrap="square" rtlCol="0">
            <a:spAutoFit/>
          </a:bodyPr>
          <a:lstStyle/>
          <a:p>
            <a:r>
              <a:rPr lang="en-US" sz="3200" dirty="0">
                <a:solidFill>
                  <a:srgbClr val="000000"/>
                </a:solidFill>
                <a:latin typeface="Arial" panose="020B0604020202020204" pitchFamily="34" charset="0"/>
                <a:cs typeface="Arial" panose="020B0604020202020204" pitchFamily="34" charset="0"/>
              </a:rPr>
              <a:t>Scan to download </a:t>
            </a:r>
          </a:p>
          <a:p>
            <a:r>
              <a:rPr lang="en-US" sz="3200" dirty="0">
                <a:solidFill>
                  <a:srgbClr val="000000"/>
                </a:solidFill>
                <a:latin typeface="Arial" panose="020B0604020202020204" pitchFamily="34" charset="0"/>
                <a:cs typeface="Arial" panose="020B0604020202020204" pitchFamily="34" charset="0"/>
              </a:rPr>
              <a:t>the full presentation</a:t>
            </a:r>
          </a:p>
        </p:txBody>
      </p:sp>
      <p:pic>
        <p:nvPicPr>
          <p:cNvPr id="53" name="Picture 52">
            <a:extLst>
              <a:ext uri="{FF2B5EF4-FFF2-40B4-BE49-F238E27FC236}">
                <a16:creationId xmlns:a16="http://schemas.microsoft.com/office/drawing/2014/main" id="{AC63B9EE-01E4-A808-3958-52EB023EBF0E}"/>
              </a:ext>
            </a:extLst>
          </p:cNvPr>
          <p:cNvPicPr>
            <a:picLocks noChangeAspect="1"/>
          </p:cNvPicPr>
          <p:nvPr/>
        </p:nvPicPr>
        <p:blipFill>
          <a:blip r:embed="rId17"/>
          <a:stretch>
            <a:fillRect/>
          </a:stretch>
        </p:blipFill>
        <p:spPr>
          <a:xfrm>
            <a:off x="1182773" y="27939202"/>
            <a:ext cx="11608921" cy="3760057"/>
          </a:xfrm>
          <a:prstGeom prst="rect">
            <a:avLst/>
          </a:prstGeom>
        </p:spPr>
      </p:pic>
      <p:sp>
        <p:nvSpPr>
          <p:cNvPr id="59" name="TextBox 58">
            <a:extLst>
              <a:ext uri="{FF2B5EF4-FFF2-40B4-BE49-F238E27FC236}">
                <a16:creationId xmlns:a16="http://schemas.microsoft.com/office/drawing/2014/main" id="{44FD26A8-6DB4-D87B-EDBF-B443732CDD62}"/>
              </a:ext>
            </a:extLst>
          </p:cNvPr>
          <p:cNvSpPr txBox="1"/>
          <p:nvPr/>
        </p:nvSpPr>
        <p:spPr>
          <a:xfrm>
            <a:off x="1792375" y="31916914"/>
            <a:ext cx="9316974" cy="584775"/>
          </a:xfrm>
          <a:prstGeom prst="rect">
            <a:avLst/>
          </a:prstGeom>
          <a:noFill/>
        </p:spPr>
        <p:txBody>
          <a:bodyPr wrap="none" rtlCol="0">
            <a:spAutoFit/>
          </a:bodyPr>
          <a:lstStyle/>
          <a:p>
            <a:r>
              <a:rPr lang="en-US" sz="3200" dirty="0">
                <a:latin typeface="Arial" panose="020B0604020202020204" pitchFamily="34" charset="0"/>
                <a:cs typeface="Arial" panose="020B0604020202020204" pitchFamily="34" charset="0"/>
              </a:rPr>
              <a:t>Fig 2: Split plot randomized complete block design</a:t>
            </a:r>
          </a:p>
        </p:txBody>
      </p:sp>
      <p:sp>
        <p:nvSpPr>
          <p:cNvPr id="1029" name="TextBox 1028">
            <a:extLst>
              <a:ext uri="{FF2B5EF4-FFF2-40B4-BE49-F238E27FC236}">
                <a16:creationId xmlns:a16="http://schemas.microsoft.com/office/drawing/2014/main" id="{F61830C3-596B-168E-1A36-5FC9264110EE}"/>
              </a:ext>
            </a:extLst>
          </p:cNvPr>
          <p:cNvSpPr txBox="1"/>
          <p:nvPr/>
        </p:nvSpPr>
        <p:spPr>
          <a:xfrm>
            <a:off x="1182773" y="36325237"/>
            <a:ext cx="11478291" cy="1077218"/>
          </a:xfrm>
          <a:prstGeom prst="rect">
            <a:avLst/>
          </a:prstGeom>
          <a:noFill/>
        </p:spPr>
        <p:txBody>
          <a:bodyPr wrap="square" rtlCol="0">
            <a:spAutoFit/>
          </a:bodyPr>
          <a:lstStyle/>
          <a:p>
            <a:r>
              <a:rPr lang="en-US" sz="3200" dirty="0"/>
              <a:t>Fig 3: A) Field setup b) Soil respiration measurement c) Chloroform fumigation for microbial biomass measurement</a:t>
            </a:r>
          </a:p>
        </p:txBody>
      </p:sp>
      <p:pic>
        <p:nvPicPr>
          <p:cNvPr id="12" name="Picture 11">
            <a:extLst>
              <a:ext uri="{FF2B5EF4-FFF2-40B4-BE49-F238E27FC236}">
                <a16:creationId xmlns:a16="http://schemas.microsoft.com/office/drawing/2014/main" id="{604EC0A8-8F58-F067-3479-69326F99D5DC}"/>
              </a:ext>
            </a:extLst>
          </p:cNvPr>
          <p:cNvPicPr>
            <a:picLocks noChangeAspect="1"/>
          </p:cNvPicPr>
          <p:nvPr/>
        </p:nvPicPr>
        <p:blipFill>
          <a:blip r:embed="rId18"/>
          <a:stretch>
            <a:fillRect/>
          </a:stretch>
        </p:blipFill>
        <p:spPr>
          <a:xfrm>
            <a:off x="28520832" y="33785132"/>
            <a:ext cx="3310128" cy="3310128"/>
          </a:xfrm>
          <a:prstGeom prst="rect">
            <a:avLst/>
          </a:prstGeom>
        </p:spPr>
      </p:pic>
      <p:pic>
        <p:nvPicPr>
          <p:cNvPr id="14" name="Picture 2">
            <a:extLst>
              <a:ext uri="{FF2B5EF4-FFF2-40B4-BE49-F238E27FC236}">
                <a16:creationId xmlns:a16="http://schemas.microsoft.com/office/drawing/2014/main" id="{6F1508C4-CA18-3236-0142-2901074AF98F}"/>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193404" y="843716"/>
            <a:ext cx="2684617" cy="313054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canning Qr Code With Smartphone. Mobile Scan App For Reading Information  Online About Place Or Product. Royalty Free SVG, Cliparts, Vectors, And  Stock Illustration. Image 70266172.">
            <a:extLst>
              <a:ext uri="{FF2B5EF4-FFF2-40B4-BE49-F238E27FC236}">
                <a16:creationId xmlns:a16="http://schemas.microsoft.com/office/drawing/2014/main" id="{1A7698BB-2923-A7FE-43BF-0595ACF2C9CD}"/>
              </a:ext>
            </a:extLst>
          </p:cNvPr>
          <p:cNvPicPr>
            <a:picLocks noChangeAspect="1" noChangeArrowheads="1"/>
          </p:cNvPicPr>
          <p:nvPr/>
        </p:nvPicPr>
        <p:blipFill rotWithShape="1">
          <a:blip r:embed="rId20">
            <a:extLst>
              <a:ext uri="{28A0092B-C50C-407E-A947-70E740481C1C}">
                <a14:useLocalDpi xmlns:a14="http://schemas.microsoft.com/office/drawing/2010/main" val="0"/>
              </a:ext>
            </a:extLst>
          </a:blip>
          <a:srcRect l="21286" t="9467" r="21750" b="16634"/>
          <a:stretch/>
        </p:blipFill>
        <p:spPr bwMode="auto">
          <a:xfrm>
            <a:off x="33029250" y="34219842"/>
            <a:ext cx="1976476" cy="2564090"/>
          </a:xfrm>
          <a:prstGeom prst="rect">
            <a:avLst/>
          </a:prstGeom>
          <a:noFill/>
          <a:extLst>
            <a:ext uri="{909E8E84-426E-40DD-AFC4-6F175D3DCCD1}">
              <a14:hiddenFill xmlns:a14="http://schemas.microsoft.com/office/drawing/2010/main">
                <a:solidFill>
                  <a:srgbClr val="FFFFFF"/>
                </a:solidFill>
              </a14:hiddenFill>
            </a:ext>
          </a:extLst>
        </p:spPr>
      </p:pic>
      <p:cxnSp>
        <p:nvCxnSpPr>
          <p:cNvPr id="20" name="Straight Arrow Connector 19">
            <a:extLst>
              <a:ext uri="{FF2B5EF4-FFF2-40B4-BE49-F238E27FC236}">
                <a16:creationId xmlns:a16="http://schemas.microsoft.com/office/drawing/2014/main" id="{FC50213A-B219-916E-62F9-315F51465302}"/>
              </a:ext>
            </a:extLst>
          </p:cNvPr>
          <p:cNvCxnSpPr/>
          <p:nvPr/>
        </p:nvCxnSpPr>
        <p:spPr>
          <a:xfrm flipH="1">
            <a:off x="32054800" y="35501887"/>
            <a:ext cx="685800" cy="0"/>
          </a:xfrm>
          <a:prstGeom prst="straightConnector1">
            <a:avLst/>
          </a:prstGeom>
          <a:ln w="57150" cap="flat" cmpd="sng" algn="ctr">
            <a:solidFill>
              <a:srgbClr val="FF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21" name="TextBox 20">
            <a:extLst>
              <a:ext uri="{FF2B5EF4-FFF2-40B4-BE49-F238E27FC236}">
                <a16:creationId xmlns:a16="http://schemas.microsoft.com/office/drawing/2014/main" id="{0FE854CB-B069-F659-C6C2-ADE199D56572}"/>
              </a:ext>
            </a:extLst>
          </p:cNvPr>
          <p:cNvSpPr txBox="1"/>
          <p:nvPr/>
        </p:nvSpPr>
        <p:spPr>
          <a:xfrm>
            <a:off x="14094104" y="16315302"/>
            <a:ext cx="13486085" cy="2585323"/>
          </a:xfrm>
          <a:prstGeom prst="rect">
            <a:avLst/>
          </a:prstGeom>
          <a:noFill/>
        </p:spPr>
        <p:txBody>
          <a:bodyPr wrap="square" rtlCol="0">
            <a:spAutoFit/>
          </a:bodyPr>
          <a:lstStyle/>
          <a:p>
            <a:pPr algn="ctr"/>
            <a:r>
              <a:rPr lang="en-US" sz="5400" b="1" dirty="0">
                <a:effectLst/>
                <a:latin typeface="Arial" panose="020B0604020202020204" pitchFamily="34" charset="0"/>
                <a:ea typeface="Calibri" panose="020F0502020204030204" pitchFamily="34" charset="0"/>
                <a:cs typeface="Arial" panose="020B0604020202020204" pitchFamily="34" charset="0"/>
              </a:rPr>
              <a:t>OTCs increased MBC by 34.9% under residue application, but without residue, OTCs decreased MBC by 14.1 %. </a:t>
            </a:r>
            <a:endParaRPr lang="en-US" sz="16600" b="1" dirty="0">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E29F79B9-FC4D-1F0F-1E79-043F2A0EDFA9}"/>
              </a:ext>
            </a:extLst>
          </p:cNvPr>
          <p:cNvSpPr txBox="1"/>
          <p:nvPr/>
        </p:nvSpPr>
        <p:spPr>
          <a:xfrm>
            <a:off x="13937649" y="27323888"/>
            <a:ext cx="13486085" cy="1754326"/>
          </a:xfrm>
          <a:prstGeom prst="rect">
            <a:avLst/>
          </a:prstGeom>
          <a:noFill/>
        </p:spPr>
        <p:txBody>
          <a:bodyPr wrap="square" rtlCol="0">
            <a:spAutoFit/>
          </a:bodyPr>
          <a:lstStyle/>
          <a:p>
            <a:pPr algn="ctr"/>
            <a:r>
              <a:rPr lang="en-US" sz="5400" b="1" dirty="0">
                <a:effectLst/>
                <a:latin typeface="Arial" panose="020B0604020202020204" pitchFamily="34" charset="0"/>
                <a:ea typeface="Calibri" panose="020F0502020204030204" pitchFamily="34" charset="0"/>
                <a:cs typeface="Arial" panose="020B0604020202020204" pitchFamily="34" charset="0"/>
              </a:rPr>
              <a:t>OTCs and residue increased soil CO</a:t>
            </a:r>
            <a:r>
              <a:rPr lang="en-US" sz="5400" b="1" baseline="-25000" dirty="0">
                <a:effectLst/>
                <a:latin typeface="Arial" panose="020B0604020202020204" pitchFamily="34" charset="0"/>
                <a:ea typeface="Calibri" panose="020F0502020204030204" pitchFamily="34" charset="0"/>
                <a:cs typeface="Arial" panose="020B0604020202020204" pitchFamily="34" charset="0"/>
              </a:rPr>
              <a:t>2</a:t>
            </a:r>
            <a:r>
              <a:rPr lang="en-US" sz="5400" b="1" dirty="0">
                <a:effectLst/>
                <a:latin typeface="Arial" panose="020B0604020202020204" pitchFamily="34" charset="0"/>
                <a:ea typeface="Calibri" panose="020F0502020204030204" pitchFamily="34" charset="0"/>
                <a:cs typeface="Arial" panose="020B0604020202020204" pitchFamily="34" charset="0"/>
              </a:rPr>
              <a:t> flux by 20.7% and 103.1 %, respectively.</a:t>
            </a:r>
            <a:endParaRPr lang="en-US" sz="16600" b="1"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E1AE1564-A7A0-89E4-C5BE-A12FE6334530}"/>
              </a:ext>
            </a:extLst>
          </p:cNvPr>
          <p:cNvSpPr txBox="1"/>
          <p:nvPr/>
        </p:nvSpPr>
        <p:spPr>
          <a:xfrm>
            <a:off x="28216486" y="13628917"/>
            <a:ext cx="11341542" cy="1323439"/>
          </a:xfrm>
          <a:prstGeom prst="rect">
            <a:avLst/>
          </a:prstGeom>
          <a:noFill/>
        </p:spPr>
        <p:txBody>
          <a:bodyPr wrap="square" rtlCol="0">
            <a:spAutoFit/>
          </a:bodyPr>
          <a:lstStyle/>
          <a:p>
            <a:pPr marL="571500" indent="-571500">
              <a:buFont typeface="Arial" panose="020B0604020202020204" pitchFamily="34" charset="0"/>
              <a:buChar char="•"/>
            </a:pPr>
            <a:r>
              <a:rPr lang="en-US" sz="4000" dirty="0">
                <a:latin typeface="Arial" panose="020B0604020202020204" pitchFamily="34" charset="0"/>
                <a:cs typeface="Arial" panose="020B0604020202020204" pitchFamily="34" charset="0"/>
              </a:rPr>
              <a:t>Irrigation increased aboveground biomass, belowground biomass and seed cotton yield.</a:t>
            </a:r>
          </a:p>
        </p:txBody>
      </p:sp>
      <p:pic>
        <p:nvPicPr>
          <p:cNvPr id="30" name="Picture 29">
            <a:extLst>
              <a:ext uri="{FF2B5EF4-FFF2-40B4-BE49-F238E27FC236}">
                <a16:creationId xmlns:a16="http://schemas.microsoft.com/office/drawing/2014/main" id="{391A2BD0-F309-E107-E1CA-0418564791D5}"/>
              </a:ext>
            </a:extLst>
          </p:cNvPr>
          <p:cNvPicPr>
            <a:picLocks noChangeAspect="1"/>
          </p:cNvPicPr>
          <p:nvPr/>
        </p:nvPicPr>
        <p:blipFill>
          <a:blip r:embed="rId21"/>
          <a:stretch>
            <a:fillRect/>
          </a:stretch>
        </p:blipFill>
        <p:spPr>
          <a:xfrm>
            <a:off x="28520832" y="7664635"/>
            <a:ext cx="10867948" cy="5399108"/>
          </a:xfrm>
          <a:prstGeom prst="rect">
            <a:avLst/>
          </a:prstGeom>
        </p:spPr>
      </p:pic>
      <p:sp>
        <p:nvSpPr>
          <p:cNvPr id="31" name="TextBox 30">
            <a:extLst>
              <a:ext uri="{FF2B5EF4-FFF2-40B4-BE49-F238E27FC236}">
                <a16:creationId xmlns:a16="http://schemas.microsoft.com/office/drawing/2014/main" id="{EBD39A9C-8D56-5456-0477-CCBB5BFAC4D3}"/>
              </a:ext>
            </a:extLst>
          </p:cNvPr>
          <p:cNvSpPr txBox="1"/>
          <p:nvPr/>
        </p:nvSpPr>
        <p:spPr>
          <a:xfrm>
            <a:off x="28059500" y="6111446"/>
            <a:ext cx="11341542" cy="1446550"/>
          </a:xfrm>
          <a:prstGeom prst="rect">
            <a:avLst/>
          </a:prstGeom>
          <a:noFill/>
        </p:spPr>
        <p:txBody>
          <a:bodyPr wrap="square" rtlCol="0">
            <a:spAutoFit/>
          </a:bodyPr>
          <a:lstStyle/>
          <a:p>
            <a:pPr algn="ctr"/>
            <a:r>
              <a:rPr lang="en-US" sz="4400" b="1" dirty="0">
                <a:latin typeface="Arial" panose="020B0604020202020204" pitchFamily="34" charset="0"/>
                <a:cs typeface="Arial" panose="020B0604020202020204" pitchFamily="34" charset="0"/>
              </a:rPr>
              <a:t>Residue minimized the diurnal variation in soil temperature </a:t>
            </a:r>
          </a:p>
        </p:txBody>
      </p:sp>
    </p:spTree>
    <p:extLst>
      <p:ext uri="{BB962C8B-B14F-4D97-AF65-F5344CB8AC3E}">
        <p14:creationId xmlns:p14="http://schemas.microsoft.com/office/powerpoint/2010/main" val="207833504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{2CABC561-A9F2-7445-89CD-3CA5C5D75522}tf10001072</Template>
  <TotalTime>8021</TotalTime>
  <Words>627</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 Math</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Devkota, Pawan</dc:creator>
  <cp:lastModifiedBy>Devkota, Pawan</cp:lastModifiedBy>
  <cp:revision>60</cp:revision>
  <dcterms:created xsi:type="dcterms:W3CDTF">2022-10-12T18:09:14Z</dcterms:created>
  <dcterms:modified xsi:type="dcterms:W3CDTF">2022-11-04T18:23:11Z</dcterms:modified>
</cp:coreProperties>
</file>